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2" r:id="rId2"/>
    <p:sldId id="303" r:id="rId3"/>
    <p:sldId id="304" r:id="rId4"/>
    <p:sldId id="305" r:id="rId5"/>
    <p:sldId id="306" r:id="rId6"/>
    <p:sldId id="307" r:id="rId7"/>
    <p:sldId id="308" r:id="rId8"/>
    <p:sldId id="309" r:id="rId9"/>
    <p:sldId id="310" r:id="rId10"/>
    <p:sldId id="311" r:id="rId11"/>
    <p:sldId id="312" r:id="rId12"/>
    <p:sldId id="315" r:id="rId13"/>
    <p:sldId id="325" r:id="rId14"/>
    <p:sldId id="324" r:id="rId15"/>
    <p:sldId id="316" r:id="rId16"/>
    <p:sldId id="317" r:id="rId17"/>
    <p:sldId id="318" r:id="rId18"/>
    <p:sldId id="319" r:id="rId19"/>
    <p:sldId id="320" r:id="rId20"/>
    <p:sldId id="262" r:id="rId21"/>
  </p:sldIdLst>
  <p:sldSz cx="12192000" cy="6858000"/>
  <p:notesSz cx="6858000" cy="9144000"/>
  <p:custDataLst>
    <p:tags r:id="rId2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FFA"/>
    <a:srgbClr val="FAFAFA"/>
    <a:srgbClr val="E9F9FA"/>
    <a:srgbClr val="4EC5CF"/>
    <a:srgbClr val="FFFFFF"/>
    <a:srgbClr val="13B8C5"/>
    <a:srgbClr val="9BC761"/>
    <a:srgbClr val="6DC4E5"/>
    <a:srgbClr val="F4E95E"/>
    <a:srgbClr val="606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0994" autoAdjust="0"/>
  </p:normalViewPr>
  <p:slideViewPr>
    <p:cSldViewPr snapToGrid="0">
      <p:cViewPr varScale="1">
        <p:scale>
          <a:sx n="100" d="100"/>
          <a:sy n="100" d="100"/>
        </p:scale>
        <p:origin x="83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7B5D2-C283-4FBA-B9D5-52C56D223E59}" type="datetimeFigureOut">
              <a:rPr lang="ru-RU" smtClean="0"/>
              <a:t>29.01.2019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062F2-B21A-499F-A012-C23D4F29A511}" type="slidenum">
              <a:rPr lang="ru-RU" smtClean="0"/>
              <a:t>‹#›</a:t>
            </a:fld>
            <a:endParaRPr lang="ru-RU"/>
          </a:p>
        </p:txBody>
      </p:sp>
    </p:spTree>
    <p:extLst>
      <p:ext uri="{BB962C8B-B14F-4D97-AF65-F5344CB8AC3E}">
        <p14:creationId xmlns:p14="http://schemas.microsoft.com/office/powerpoint/2010/main" val="13652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a:t>
            </a:fld>
            <a:endParaRPr lang="ru-RU"/>
          </a:p>
        </p:txBody>
      </p:sp>
    </p:spTree>
    <p:extLst>
      <p:ext uri="{BB962C8B-B14F-4D97-AF65-F5344CB8AC3E}">
        <p14:creationId xmlns:p14="http://schemas.microsoft.com/office/powerpoint/2010/main" val="84653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10</a:t>
            </a:fld>
            <a:endParaRPr lang="ru-RU"/>
          </a:p>
        </p:txBody>
      </p:sp>
    </p:spTree>
    <p:extLst>
      <p:ext uri="{BB962C8B-B14F-4D97-AF65-F5344CB8AC3E}">
        <p14:creationId xmlns:p14="http://schemas.microsoft.com/office/powerpoint/2010/main" val="89572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11</a:t>
            </a:fld>
            <a:endParaRPr lang="ru-RU"/>
          </a:p>
        </p:txBody>
      </p:sp>
    </p:spTree>
    <p:extLst>
      <p:ext uri="{BB962C8B-B14F-4D97-AF65-F5344CB8AC3E}">
        <p14:creationId xmlns:p14="http://schemas.microsoft.com/office/powerpoint/2010/main" val="337124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12</a:t>
            </a:fld>
            <a:endParaRPr lang="ru-RU"/>
          </a:p>
        </p:txBody>
      </p:sp>
    </p:spTree>
    <p:extLst>
      <p:ext uri="{BB962C8B-B14F-4D97-AF65-F5344CB8AC3E}">
        <p14:creationId xmlns:p14="http://schemas.microsoft.com/office/powerpoint/2010/main" val="371686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13</a:t>
            </a:fld>
            <a:endParaRPr lang="ru-RU"/>
          </a:p>
        </p:txBody>
      </p:sp>
    </p:spTree>
    <p:extLst>
      <p:ext uri="{BB962C8B-B14F-4D97-AF65-F5344CB8AC3E}">
        <p14:creationId xmlns:p14="http://schemas.microsoft.com/office/powerpoint/2010/main" val="3671605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14</a:t>
            </a:fld>
            <a:endParaRPr lang="ru-RU"/>
          </a:p>
        </p:txBody>
      </p:sp>
    </p:spTree>
    <p:extLst>
      <p:ext uri="{BB962C8B-B14F-4D97-AF65-F5344CB8AC3E}">
        <p14:creationId xmlns:p14="http://schemas.microsoft.com/office/powerpoint/2010/main" val="356263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15</a:t>
            </a:fld>
            <a:endParaRPr lang="ru-RU"/>
          </a:p>
        </p:txBody>
      </p:sp>
    </p:spTree>
    <p:extLst>
      <p:ext uri="{BB962C8B-B14F-4D97-AF65-F5344CB8AC3E}">
        <p14:creationId xmlns:p14="http://schemas.microsoft.com/office/powerpoint/2010/main" val="419019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16</a:t>
            </a:fld>
            <a:endParaRPr lang="ru-RU"/>
          </a:p>
        </p:txBody>
      </p:sp>
    </p:spTree>
    <p:extLst>
      <p:ext uri="{BB962C8B-B14F-4D97-AF65-F5344CB8AC3E}">
        <p14:creationId xmlns:p14="http://schemas.microsoft.com/office/powerpoint/2010/main" val="215946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17</a:t>
            </a:fld>
            <a:endParaRPr lang="ru-RU"/>
          </a:p>
        </p:txBody>
      </p:sp>
    </p:spTree>
    <p:extLst>
      <p:ext uri="{BB962C8B-B14F-4D97-AF65-F5344CB8AC3E}">
        <p14:creationId xmlns:p14="http://schemas.microsoft.com/office/powerpoint/2010/main" val="244940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18</a:t>
            </a:fld>
            <a:endParaRPr lang="ru-RU"/>
          </a:p>
        </p:txBody>
      </p:sp>
    </p:spTree>
    <p:extLst>
      <p:ext uri="{BB962C8B-B14F-4D97-AF65-F5344CB8AC3E}">
        <p14:creationId xmlns:p14="http://schemas.microsoft.com/office/powerpoint/2010/main" val="3722902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19</a:t>
            </a:fld>
            <a:endParaRPr lang="ru-RU"/>
          </a:p>
        </p:txBody>
      </p:sp>
    </p:spTree>
    <p:extLst>
      <p:ext uri="{BB962C8B-B14F-4D97-AF65-F5344CB8AC3E}">
        <p14:creationId xmlns:p14="http://schemas.microsoft.com/office/powerpoint/2010/main" val="310935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2</a:t>
            </a:fld>
            <a:endParaRPr lang="ru-RU"/>
          </a:p>
        </p:txBody>
      </p:sp>
    </p:spTree>
    <p:extLst>
      <p:ext uri="{BB962C8B-B14F-4D97-AF65-F5344CB8AC3E}">
        <p14:creationId xmlns:p14="http://schemas.microsoft.com/office/powerpoint/2010/main" val="1166542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90FB5F-36F9-4DD3-AE7B-744BF217BA03}" type="slidenum">
              <a:rPr lang="ru-RU" smtClean="0"/>
              <a:t>20</a:t>
            </a:fld>
            <a:endParaRPr lang="ru-RU"/>
          </a:p>
        </p:txBody>
      </p:sp>
    </p:spTree>
    <p:extLst>
      <p:ext uri="{BB962C8B-B14F-4D97-AF65-F5344CB8AC3E}">
        <p14:creationId xmlns:p14="http://schemas.microsoft.com/office/powerpoint/2010/main" val="158510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3</a:t>
            </a:fld>
            <a:endParaRPr lang="ru-RU"/>
          </a:p>
        </p:txBody>
      </p:sp>
    </p:spTree>
    <p:extLst>
      <p:ext uri="{BB962C8B-B14F-4D97-AF65-F5344CB8AC3E}">
        <p14:creationId xmlns:p14="http://schemas.microsoft.com/office/powerpoint/2010/main" val="155297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4</a:t>
            </a:fld>
            <a:endParaRPr lang="ru-RU"/>
          </a:p>
        </p:txBody>
      </p:sp>
    </p:spTree>
    <p:extLst>
      <p:ext uri="{BB962C8B-B14F-4D97-AF65-F5344CB8AC3E}">
        <p14:creationId xmlns:p14="http://schemas.microsoft.com/office/powerpoint/2010/main" val="211172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5</a:t>
            </a:fld>
            <a:endParaRPr lang="ru-RU"/>
          </a:p>
        </p:txBody>
      </p:sp>
    </p:spTree>
    <p:extLst>
      <p:ext uri="{BB962C8B-B14F-4D97-AF65-F5344CB8AC3E}">
        <p14:creationId xmlns:p14="http://schemas.microsoft.com/office/powerpoint/2010/main" val="178368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6</a:t>
            </a:fld>
            <a:endParaRPr lang="ru-RU"/>
          </a:p>
        </p:txBody>
      </p:sp>
    </p:spTree>
    <p:extLst>
      <p:ext uri="{BB962C8B-B14F-4D97-AF65-F5344CB8AC3E}">
        <p14:creationId xmlns:p14="http://schemas.microsoft.com/office/powerpoint/2010/main" val="279119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7</a:t>
            </a:fld>
            <a:endParaRPr lang="ru-RU"/>
          </a:p>
        </p:txBody>
      </p:sp>
    </p:spTree>
    <p:extLst>
      <p:ext uri="{BB962C8B-B14F-4D97-AF65-F5344CB8AC3E}">
        <p14:creationId xmlns:p14="http://schemas.microsoft.com/office/powerpoint/2010/main" val="398517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8</a:t>
            </a:fld>
            <a:endParaRPr lang="ru-RU"/>
          </a:p>
        </p:txBody>
      </p:sp>
    </p:spTree>
    <p:extLst>
      <p:ext uri="{BB962C8B-B14F-4D97-AF65-F5344CB8AC3E}">
        <p14:creationId xmlns:p14="http://schemas.microsoft.com/office/powerpoint/2010/main" val="316089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D7062F2-B21A-499F-A012-C23D4F29A511}" type="slidenum">
              <a:rPr lang="ru-RU" smtClean="0"/>
              <a:t>9</a:t>
            </a:fld>
            <a:endParaRPr lang="ru-RU"/>
          </a:p>
        </p:txBody>
      </p:sp>
    </p:spTree>
    <p:extLst>
      <p:ext uri="{BB962C8B-B14F-4D97-AF65-F5344CB8AC3E}">
        <p14:creationId xmlns:p14="http://schemas.microsoft.com/office/powerpoint/2010/main" val="50571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20559-D9D2-4FFF-B43B-1D6D9FA7B6C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4638A49-7F33-438A-8999-7B35103297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05EFF9E-2A24-4DEC-9507-924F0F746C49}"/>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5" name="Нижний колонтитул 4">
            <a:extLst>
              <a:ext uri="{FF2B5EF4-FFF2-40B4-BE49-F238E27FC236}">
                <a16:creationId xmlns:a16="http://schemas.microsoft.com/office/drawing/2014/main" id="{662AF2B2-BC19-47CE-9020-C78179E499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9BD197-5FA7-4BAC-A208-5EBD6A394091}"/>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36280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BE7089-16FD-4B3A-953B-8BC67FFD60C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09C4E1-E3F1-4F4A-B288-6F0F82AB371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474489-6C10-447D-9D40-5E073482B842}"/>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5" name="Нижний колонтитул 4">
            <a:extLst>
              <a:ext uri="{FF2B5EF4-FFF2-40B4-BE49-F238E27FC236}">
                <a16:creationId xmlns:a16="http://schemas.microsoft.com/office/drawing/2014/main" id="{5ECF2761-BE4D-40EE-969F-B3F6B79BDF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5FCF1FC-A350-47E8-9AD3-F02436F81AD3}"/>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269242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758C387-F2DC-4E2E-B698-88861820776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8572DFB-A14B-4C0F-8760-6ACE99AD9F7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10A65A-73EA-4A15-AF89-72A6CAE4057A}"/>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5" name="Нижний колонтитул 4">
            <a:extLst>
              <a:ext uri="{FF2B5EF4-FFF2-40B4-BE49-F238E27FC236}">
                <a16:creationId xmlns:a16="http://schemas.microsoft.com/office/drawing/2014/main" id="{C48467E7-FD66-4DE2-8188-06E7998742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D66BF3-3654-4085-ADDE-97887EB970E8}"/>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7258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2AF4BB-53D6-40EA-85ED-9CE75AEC00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325FD54-6053-4311-8AE6-481ED9B451E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B87271F-69C4-4A70-86CD-F27C2AEFD9D4}"/>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5" name="Нижний колонтитул 4">
            <a:extLst>
              <a:ext uri="{FF2B5EF4-FFF2-40B4-BE49-F238E27FC236}">
                <a16:creationId xmlns:a16="http://schemas.microsoft.com/office/drawing/2014/main" id="{71E0576F-E9E9-4FC2-88EB-079DB0130B4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4F3DFC-C2A6-4642-B325-BF89FDBA9188}"/>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147621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D8D7F6-EB4E-4987-B650-F22D1A9D61B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E882CAC-A66D-49CC-BCB0-F7B4214E30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4314EFB-D3EE-49E2-8372-5E02E97F7CDE}"/>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5" name="Нижний колонтитул 4">
            <a:extLst>
              <a:ext uri="{FF2B5EF4-FFF2-40B4-BE49-F238E27FC236}">
                <a16:creationId xmlns:a16="http://schemas.microsoft.com/office/drawing/2014/main" id="{79F35B76-ACEF-4764-A2C7-370D0A4F2B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1A77C6F-272D-4795-B162-CE4239318501}"/>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387514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E1F6D-4F2A-4425-A894-13D6C715757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DE77336-FD8F-4EC0-A0C5-839C27A8AF8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D387254-F08D-420B-A34D-E0F87EE1B02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1630A0F-A22E-4A42-A4EF-CBFB43D26865}"/>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6" name="Нижний колонтитул 5">
            <a:extLst>
              <a:ext uri="{FF2B5EF4-FFF2-40B4-BE49-F238E27FC236}">
                <a16:creationId xmlns:a16="http://schemas.microsoft.com/office/drawing/2014/main" id="{292115E1-C406-4B9E-9019-DB857E7F092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895D65E-B061-4E5E-8EA0-FF3515F7C50B}"/>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173042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70B90C-9981-4815-9A76-FFB67373C97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08D455B-6AB1-4DE0-A9B3-5E8E3D37C6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60F3646-ABB8-413D-A1C7-520F547714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695C421-A526-4F3D-82D1-7A36CC33D7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BF436B9-25C8-4457-B5D4-E4A86DC9BE4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DF3708B-4C00-4EE5-8E8A-CBEA8FF0F678}"/>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8" name="Нижний колонтитул 7">
            <a:extLst>
              <a:ext uri="{FF2B5EF4-FFF2-40B4-BE49-F238E27FC236}">
                <a16:creationId xmlns:a16="http://schemas.microsoft.com/office/drawing/2014/main" id="{8AE9BF25-D779-4A4C-A257-7A254615C0F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8DD61DD-D989-4129-8762-EDF389F232EC}"/>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131230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960F45-1828-4818-A46F-F78FF8F7406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5A1C44D-CAFD-4CAF-9CBC-F5A86583B964}"/>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4" name="Нижний колонтитул 3">
            <a:extLst>
              <a:ext uri="{FF2B5EF4-FFF2-40B4-BE49-F238E27FC236}">
                <a16:creationId xmlns:a16="http://schemas.microsoft.com/office/drawing/2014/main" id="{8B3E4D2F-50A5-4B9A-AFFB-3E795EE7BBE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F7D99FB-5077-4362-9B15-05E00044EDD2}"/>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323139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57E229C-4991-46E3-A179-65BF586DB181}"/>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3" name="Нижний колонтитул 2">
            <a:extLst>
              <a:ext uri="{FF2B5EF4-FFF2-40B4-BE49-F238E27FC236}">
                <a16:creationId xmlns:a16="http://schemas.microsoft.com/office/drawing/2014/main" id="{7C084F73-EBF5-4AC8-9E03-92F73E91AA9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DD6D2FF-17A8-4D94-9EC2-C73908E1D029}"/>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181042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F66DCD-AE58-48F2-B7A4-363F298A394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9073C43-A721-4E95-B277-036E60562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8A3DF01-3AA4-4D86-B5C9-280DD4FCC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9EBDB21-3F52-4B23-96B2-FB75E71D1EF3}"/>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6" name="Нижний колонтитул 5">
            <a:extLst>
              <a:ext uri="{FF2B5EF4-FFF2-40B4-BE49-F238E27FC236}">
                <a16:creationId xmlns:a16="http://schemas.microsoft.com/office/drawing/2014/main" id="{9B7C59CE-B27C-4B22-9692-E6CFE3B568F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5EB613C-D678-4D48-AF33-93609E1CFA1C}"/>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407699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A5A5FB-527A-411B-9BD1-7ABB11D8DB5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B3389FC-DB47-4926-A6A6-2F12A8FF5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A1F7224-461A-481F-9FA7-E973FFB7B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D392B71-7281-4BF1-AE87-2D2F8EC4D2D8}"/>
              </a:ext>
            </a:extLst>
          </p:cNvPr>
          <p:cNvSpPr>
            <a:spLocks noGrp="1"/>
          </p:cNvSpPr>
          <p:nvPr>
            <p:ph type="dt" sz="half" idx="10"/>
          </p:nvPr>
        </p:nvSpPr>
        <p:spPr/>
        <p:txBody>
          <a:bodyPr/>
          <a:lstStyle/>
          <a:p>
            <a:fld id="{A63E4D72-70A9-443A-85DF-76422B82D46C}" type="datetimeFigureOut">
              <a:rPr lang="ru-RU" smtClean="0"/>
              <a:t>29.01.2019</a:t>
            </a:fld>
            <a:endParaRPr lang="ru-RU"/>
          </a:p>
        </p:txBody>
      </p:sp>
      <p:sp>
        <p:nvSpPr>
          <p:cNvPr id="6" name="Нижний колонтитул 5">
            <a:extLst>
              <a:ext uri="{FF2B5EF4-FFF2-40B4-BE49-F238E27FC236}">
                <a16:creationId xmlns:a16="http://schemas.microsoft.com/office/drawing/2014/main" id="{C8ECC239-DD5A-408A-8EE5-0826B62D11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49ACBBB-E099-49BA-BB74-A3CE7C5499F4}"/>
              </a:ext>
            </a:extLst>
          </p:cNvPr>
          <p:cNvSpPr>
            <a:spLocks noGrp="1"/>
          </p:cNvSpPr>
          <p:nvPr>
            <p:ph type="sldNum" sz="quarter" idx="12"/>
          </p:nvPr>
        </p:nvSpPr>
        <p:spPr/>
        <p:txBody>
          <a:bodyPr/>
          <a:lstStyle/>
          <a:p>
            <a:fld id="{5400A90C-0641-4160-B4F7-9493A1976FF6}" type="slidenum">
              <a:rPr lang="ru-RU" smtClean="0"/>
              <a:t>‹#›</a:t>
            </a:fld>
            <a:endParaRPr lang="ru-RU"/>
          </a:p>
        </p:txBody>
      </p:sp>
    </p:spTree>
    <p:extLst>
      <p:ext uri="{BB962C8B-B14F-4D97-AF65-F5344CB8AC3E}">
        <p14:creationId xmlns:p14="http://schemas.microsoft.com/office/powerpoint/2010/main" val="88051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ED81C0-99FF-438F-9606-B919346E9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0114E78-BFB7-4F99-B598-1C9772C9D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F443E0-2ADA-4415-807E-68C9AAA30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E4D72-70A9-443A-85DF-76422B82D46C}" type="datetimeFigureOut">
              <a:rPr lang="ru-RU" smtClean="0"/>
              <a:t>29.01.2019</a:t>
            </a:fld>
            <a:endParaRPr lang="ru-RU"/>
          </a:p>
        </p:txBody>
      </p:sp>
      <p:sp>
        <p:nvSpPr>
          <p:cNvPr id="5" name="Нижний колонтитул 4">
            <a:extLst>
              <a:ext uri="{FF2B5EF4-FFF2-40B4-BE49-F238E27FC236}">
                <a16:creationId xmlns:a16="http://schemas.microsoft.com/office/drawing/2014/main" id="{0B203D40-BFED-4CDF-ADB2-F9D86FA0E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5CA7690-00DC-4309-AA84-6B5BA4FE3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0A90C-0641-4160-B4F7-9493A1976FF6}" type="slidenum">
              <a:rPr lang="ru-RU" smtClean="0"/>
              <a:t>‹#›</a:t>
            </a:fld>
            <a:endParaRPr lang="ru-RU"/>
          </a:p>
        </p:txBody>
      </p:sp>
    </p:spTree>
    <p:extLst>
      <p:ext uri="{BB962C8B-B14F-4D97-AF65-F5344CB8AC3E}">
        <p14:creationId xmlns:p14="http://schemas.microsoft.com/office/powerpoint/2010/main" val="3099941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6.png@01D31C0D.F785A5C0"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cid:image006.png@01D31C0D.F785A5C0"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8AEBB950-8890-4E6D-AF02-A696BAAF55F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556" b="90556" l="139" r="38750">
                        <a14:foregroundMark x1="34097" y1="43556" x2="37153" y2="9889"/>
                        <a14:foregroundMark x1="37153" y1="9889" x2="33958" y2="4778"/>
                        <a14:foregroundMark x1="33958" y1="4778" x2="9167" y2="8111"/>
                        <a14:foregroundMark x1="9167" y1="8111" x2="6111" y2="14889"/>
                        <a14:foregroundMark x1="6111" y1="14889" x2="4792" y2="45111"/>
                        <a14:foregroundMark x1="4792" y1="45111" x2="7569" y2="62111"/>
                        <a14:foregroundMark x1="7569" y1="62111" x2="7222" y2="75333"/>
                        <a14:foregroundMark x1="7222" y1="75333" x2="5764" y2="81556"/>
                        <a14:foregroundMark x1="5764" y1="81556" x2="7083" y2="88889"/>
                        <a14:foregroundMark x1="7083" y1="88889" x2="26875" y2="91667"/>
                        <a14:foregroundMark x1="26875" y1="91667" x2="35139" y2="88444"/>
                        <a14:foregroundMark x1="35139" y1="88444" x2="35208" y2="88222"/>
                        <a14:foregroundMark x1="39514" y1="5667" x2="32986" y2="29000"/>
                        <a14:foregroundMark x1="32986" y1="29000" x2="33403" y2="60778"/>
                        <a14:foregroundMark x1="33403" y1="60778" x2="35903" y2="68333"/>
                        <a14:foregroundMark x1="35903" y1="68333" x2="38819" y2="89556"/>
                        <a14:foregroundMark x1="34514" y1="10000" x2="30208" y2="11556"/>
                        <a14:foregroundMark x1="30208" y1="11556" x2="23194" y2="17889"/>
                        <a14:foregroundMark x1="23194" y1="17889" x2="19306" y2="24333"/>
                        <a14:foregroundMark x1="19306" y1="24333" x2="16250" y2="36889"/>
                        <a14:foregroundMark x1="16250" y1="36889" x2="15833" y2="64222"/>
                        <a14:foregroundMark x1="15833" y1="64222" x2="16806" y2="71222"/>
                        <a14:foregroundMark x1="16806" y1="71222" x2="17778" y2="73556"/>
                        <a14:foregroundMark x1="34514" y1="8667" x2="24306" y2="7667"/>
                        <a14:foregroundMark x1="24306" y1="7667" x2="17014" y2="9778"/>
                        <a14:foregroundMark x1="17014" y1="9778" x2="12292" y2="21333"/>
                        <a14:foregroundMark x1="12292" y1="21333" x2="9792" y2="46889"/>
                        <a14:foregroundMark x1="9792" y1="46889" x2="11042" y2="60333"/>
                        <a14:foregroundMark x1="31250" y1="6333" x2="7917" y2="5667"/>
                        <a14:foregroundMark x1="7917" y1="5667" x2="3889" y2="11333"/>
                        <a14:foregroundMark x1="3889" y1="11333" x2="694" y2="23333"/>
                        <a14:foregroundMark x1="694" y1="23333" x2="208" y2="40111"/>
                        <a14:foregroundMark x1="208" y1="40111" x2="5139" y2="86889"/>
                        <a14:foregroundMark x1="5139" y1="86889" x2="5208" y2="87111"/>
                        <a14:foregroundMark x1="7083" y1="64444" x2="15625" y2="38889"/>
                        <a14:foregroundMark x1="15625" y1="38889" x2="26042" y2="21111"/>
                        <a14:foregroundMark x1="26042" y1="21111" x2="26042" y2="17000"/>
                        <a14:foregroundMark x1="34236" y1="21889" x2="17361" y2="18556"/>
                        <a14:foregroundMark x1="17361" y1="18556" x2="3056" y2="20000"/>
                        <a14:foregroundMark x1="32917" y1="14000" x2="26458" y2="13000"/>
                        <a14:foregroundMark x1="26458" y1="13000" x2="21042" y2="16222"/>
                        <a14:foregroundMark x1="21042" y1="16222" x2="12153" y2="40333"/>
                        <a14:foregroundMark x1="23125" y1="38444" x2="22500" y2="27778"/>
                        <a14:foregroundMark x1="22500" y1="27778" x2="20972" y2="21333"/>
                        <a14:foregroundMark x1="20972" y1="21333" x2="6667" y2="10000"/>
                        <a14:foregroundMark x1="6667" y1="10000" x2="5903" y2="9667"/>
                        <a14:foregroundMark x1="38611" y1="6222" x2="4167" y2="6556"/>
                        <a14:foregroundMark x1="4167" y1="6556" x2="1181" y2="14333"/>
                        <a14:foregroundMark x1="1181" y1="14333" x2="1667" y2="29556"/>
                        <a14:foregroundMark x1="32847" y1="78667" x2="12431" y2="82000"/>
                        <a14:foregroundMark x1="32569" y1="71444" x2="20694" y2="85778"/>
                        <a14:foregroundMark x1="20694" y1="85778" x2="11806" y2="88778"/>
                        <a14:foregroundMark x1="11806" y1="88778" x2="7639" y2="86778"/>
                        <a14:foregroundMark x1="7639" y1="86778" x2="6597" y2="85444"/>
                        <a14:foregroundMark x1="16597" y1="72778" x2="12847" y2="76667"/>
                        <a14:foregroundMark x1="12847" y1="76667" x2="11528" y2="84000"/>
                        <a14:foregroundMark x1="11528" y1="84000" x2="19444" y2="90556"/>
                        <a14:foregroundMark x1="19444" y1="90556" x2="32014" y2="85111"/>
                        <a14:foregroundMark x1="15903" y1="64111" x2="7986" y2="60778"/>
                        <a14:foregroundMark x1="7986" y1="60778" x2="3194" y2="62111"/>
                        <a14:foregroundMark x1="3194" y1="62111" x2="2361" y2="63889"/>
                        <a14:foregroundMark x1="11250" y1="63889" x2="8056" y2="70667"/>
                        <a14:foregroundMark x1="8056" y1="70667" x2="8056" y2="71556"/>
                        <a14:foregroundMark x1="9861" y1="62444" x2="10278" y2="59000"/>
                      </a14:backgroundRemoval>
                    </a14:imgEffect>
                  </a14:imgLayer>
                </a14:imgProps>
              </a:ext>
              <a:ext uri="{28A0092B-C50C-407E-A947-70E740481C1C}">
                <a14:useLocalDpi xmlns:a14="http://schemas.microsoft.com/office/drawing/2010/main" val="0"/>
              </a:ext>
            </a:extLst>
          </a:blip>
          <a:srcRect t="2286" r="56873" b="6392"/>
          <a:stretch/>
        </p:blipFill>
        <p:spPr>
          <a:xfrm>
            <a:off x="0" y="123825"/>
            <a:ext cx="4991100" cy="6638925"/>
          </a:xfrm>
          <a:prstGeom prst="rect">
            <a:avLst/>
          </a:prstGeom>
        </p:spPr>
      </p:pic>
      <p:pic>
        <p:nvPicPr>
          <p:cNvPr id="4" name="Рисунок 3">
            <a:extLst>
              <a:ext uri="{FF2B5EF4-FFF2-40B4-BE49-F238E27FC236}">
                <a16:creationId xmlns:a16="http://schemas.microsoft.com/office/drawing/2014/main" id="{D3DF4064-7989-4AFF-89D9-EA731A5CC764}"/>
              </a:ext>
            </a:extLst>
          </p:cNvPr>
          <p:cNvPicPr>
            <a:picLocks noChangeAspect="1"/>
          </p:cNvPicPr>
          <p:nvPr/>
        </p:nvPicPr>
        <p:blipFill rotWithShape="1">
          <a:blip r:embed="rId5"/>
          <a:srcRect t="77105" r="1042"/>
          <a:stretch/>
        </p:blipFill>
        <p:spPr>
          <a:xfrm>
            <a:off x="1" y="6572251"/>
            <a:ext cx="12191999" cy="285749"/>
          </a:xfrm>
          <a:prstGeom prst="rect">
            <a:avLst/>
          </a:prstGeom>
        </p:spPr>
      </p:pic>
      <p:pic>
        <p:nvPicPr>
          <p:cNvPr id="5" name="Рисунок 4">
            <a:extLst>
              <a:ext uri="{FF2B5EF4-FFF2-40B4-BE49-F238E27FC236}">
                <a16:creationId xmlns:a16="http://schemas.microsoft.com/office/drawing/2014/main" id="{BBDC5E28-EA1A-42BB-B1A4-C8C9F92CEA56}"/>
              </a:ext>
            </a:extLst>
          </p:cNvPr>
          <p:cNvPicPr>
            <a:picLocks noChangeAspect="1"/>
          </p:cNvPicPr>
          <p:nvPr/>
        </p:nvPicPr>
        <p:blipFill rotWithShape="1">
          <a:blip r:embed="rId5"/>
          <a:srcRect t="77105" r="1042"/>
          <a:stretch/>
        </p:blipFill>
        <p:spPr>
          <a:xfrm>
            <a:off x="-1" y="-248"/>
            <a:ext cx="12202583" cy="285997"/>
          </a:xfrm>
          <a:prstGeom prst="rect">
            <a:avLst/>
          </a:prstGeom>
        </p:spPr>
      </p:pic>
      <p:sp>
        <p:nvSpPr>
          <p:cNvPr id="6" name="Прямоугольник 5">
            <a:extLst>
              <a:ext uri="{FF2B5EF4-FFF2-40B4-BE49-F238E27FC236}">
                <a16:creationId xmlns:a16="http://schemas.microsoft.com/office/drawing/2014/main" id="{2927D2F8-E960-4C2F-A933-0160CFACF1D3}"/>
              </a:ext>
            </a:extLst>
          </p:cNvPr>
          <p:cNvSpPr/>
          <p:nvPr/>
        </p:nvSpPr>
        <p:spPr>
          <a:xfrm>
            <a:off x="215900" y="6576625"/>
            <a:ext cx="2195214" cy="276999"/>
          </a:xfrm>
          <a:prstGeom prst="rect">
            <a:avLst/>
          </a:prstGeom>
        </p:spPr>
        <p:txBody>
          <a:bodyPr wrap="square">
            <a:spAutoFit/>
          </a:bodyPr>
          <a:lstStyle/>
          <a:p>
            <a:r>
              <a:rPr lang="ru-RU" sz="1200" b="1" dirty="0">
                <a:solidFill>
                  <a:schemeClr val="bg1"/>
                </a:solidFill>
                <a:latin typeface="Arial" panose="020B0604020202020204" pitchFamily="34" charset="0"/>
                <a:cs typeface="Arial" panose="020B0604020202020204" pitchFamily="34" charset="0"/>
              </a:rPr>
              <a:t>Февраль 2019</a:t>
            </a:r>
          </a:p>
        </p:txBody>
      </p:sp>
      <p:pic>
        <p:nvPicPr>
          <p:cNvPr id="7" name="Рисунок 6">
            <a:extLst>
              <a:ext uri="{FF2B5EF4-FFF2-40B4-BE49-F238E27FC236}">
                <a16:creationId xmlns:a16="http://schemas.microsoft.com/office/drawing/2014/main" id="{3DF3006E-A792-4858-B8D4-273FF8515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2484" y="317610"/>
            <a:ext cx="1258595" cy="305273"/>
          </a:xfrm>
          <a:prstGeom prst="rect">
            <a:avLst/>
          </a:prstGeom>
        </p:spPr>
      </p:pic>
      <p:pic>
        <p:nvPicPr>
          <p:cNvPr id="8" name="Рисунок 7" descr="cid:image001.png@01D122E3.71D4B120">
            <a:extLst>
              <a:ext uri="{FF2B5EF4-FFF2-40B4-BE49-F238E27FC236}">
                <a16:creationId xmlns:a16="http://schemas.microsoft.com/office/drawing/2014/main" id="{028D31AA-D07F-4E7C-9C12-270D0A4E4C04}"/>
              </a:ext>
            </a:extLst>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15900" y="336887"/>
            <a:ext cx="1258595" cy="226994"/>
          </a:xfrm>
          <a:prstGeom prst="rect">
            <a:avLst/>
          </a:prstGeom>
          <a:noFill/>
          <a:ln>
            <a:noFill/>
          </a:ln>
        </p:spPr>
      </p:pic>
      <p:sp>
        <p:nvSpPr>
          <p:cNvPr id="13" name="Прямоугольник 12">
            <a:extLst>
              <a:ext uri="{FF2B5EF4-FFF2-40B4-BE49-F238E27FC236}">
                <a16:creationId xmlns:a16="http://schemas.microsoft.com/office/drawing/2014/main" id="{9934193C-00BC-4393-84AE-8F6177C85577}"/>
              </a:ext>
            </a:extLst>
          </p:cNvPr>
          <p:cNvSpPr/>
          <p:nvPr/>
        </p:nvSpPr>
        <p:spPr>
          <a:xfrm>
            <a:off x="6096000" y="4238738"/>
            <a:ext cx="4750566" cy="646331"/>
          </a:xfrm>
          <a:prstGeom prst="rect">
            <a:avLst/>
          </a:prstGeom>
        </p:spPr>
        <p:txBody>
          <a:bodyPr wrap="square">
            <a:spAutoFit/>
          </a:bodyPr>
          <a:lstStyle/>
          <a:p>
            <a:pPr algn="ctr"/>
            <a:r>
              <a:rPr lang="ru-RU" b="1" dirty="0">
                <a:solidFill>
                  <a:srgbClr val="C00000"/>
                </a:solidFill>
                <a:latin typeface="Arial" panose="020B0604020202020204" pitchFamily="34" charset="0"/>
                <a:ea typeface="Times New Roman" panose="02020603050405020304" pitchFamily="18" charset="0"/>
                <a:cs typeface="Arial" panose="020B0604020202020204" pitchFamily="34" charset="0"/>
              </a:rPr>
              <a:t>Часть 6. Активности </a:t>
            </a:r>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web-</a:t>
            </a:r>
            <a:r>
              <a:rPr lang="ru-RU" b="1" dirty="0">
                <a:solidFill>
                  <a:srgbClr val="C00000"/>
                </a:solidFill>
                <a:latin typeface="Arial" panose="020B0604020202020204" pitchFamily="34" charset="0"/>
                <a:ea typeface="Times New Roman" panose="02020603050405020304" pitchFamily="18" charset="0"/>
                <a:cs typeface="Arial" panose="020B0604020202020204" pitchFamily="34" charset="0"/>
              </a:rPr>
              <a:t>модуля </a:t>
            </a:r>
            <a:r>
              <a:rPr lang="ru-RU" b="1" dirty="0">
                <a:solidFill>
                  <a:srgbClr val="C00000"/>
                </a:solidFill>
                <a:latin typeface="Arial" panose="020B0604020202020204" pitchFamily="34" charset="0"/>
                <a:cs typeface="Arial" panose="020B0604020202020204" pitchFamily="34" charset="0"/>
              </a:rPr>
              <a:t>ГЕНЕРАЦИЯ ОТЧЕТОВ</a:t>
            </a:r>
          </a:p>
        </p:txBody>
      </p:sp>
      <p:sp>
        <p:nvSpPr>
          <p:cNvPr id="10" name="Прямоугольник 9">
            <a:extLst>
              <a:ext uri="{FF2B5EF4-FFF2-40B4-BE49-F238E27FC236}">
                <a16:creationId xmlns:a16="http://schemas.microsoft.com/office/drawing/2014/main" id="{81D1F2D7-84C9-46C7-B2A5-D45BCC08524D}"/>
              </a:ext>
            </a:extLst>
          </p:cNvPr>
          <p:cNvSpPr/>
          <p:nvPr/>
        </p:nvSpPr>
        <p:spPr>
          <a:xfrm>
            <a:off x="4114799" y="3013222"/>
            <a:ext cx="8077200" cy="830997"/>
          </a:xfrm>
          <a:prstGeom prst="rect">
            <a:avLst/>
          </a:prstGeom>
        </p:spPr>
        <p:txBody>
          <a:bodyPr wrap="square">
            <a:spAutoFit/>
          </a:bodyPr>
          <a:lstStyle/>
          <a:p>
            <a:pPr algn="ctr">
              <a:spcAft>
                <a:spcPts val="0"/>
              </a:spcAft>
            </a:pPr>
            <a:r>
              <a:rPr lang="ru-RU" sz="2400" b="1" dirty="0">
                <a:latin typeface="Arial" panose="020B0604020202020204" pitchFamily="34" charset="0"/>
                <a:ea typeface="Times New Roman" panose="02020603050405020304" pitchFamily="18" charset="0"/>
              </a:rPr>
              <a:t>ИНСТРУКЦИЯ ДЛЯ </a:t>
            </a:r>
            <a:r>
              <a:rPr lang="uk-UA" sz="2400" b="1" dirty="0">
                <a:latin typeface="Arial" panose="020B0604020202020204" pitchFamily="34" charset="0"/>
                <a:ea typeface="Times New Roman" panose="02020603050405020304" pitchFamily="18" charset="0"/>
              </a:rPr>
              <a:t>РАБОТЫ </a:t>
            </a:r>
            <a:r>
              <a:rPr lang="ru-RU" sz="2400" b="1" dirty="0">
                <a:latin typeface="Arial" panose="020B0604020202020204" pitchFamily="34" charset="0"/>
                <a:ea typeface="Times New Roman" panose="02020603050405020304" pitchFamily="18" charset="0"/>
              </a:rPr>
              <a:t>МРД В ПРОГРАММЕ </a:t>
            </a:r>
            <a:r>
              <a:rPr lang="en-US" sz="2400" b="1" dirty="0">
                <a:solidFill>
                  <a:srgbClr val="C00000"/>
                </a:solidFill>
                <a:latin typeface="Arial" panose="020B0604020202020204" pitchFamily="34" charset="0"/>
                <a:ea typeface="Times New Roman" panose="02020603050405020304" pitchFamily="18" charset="0"/>
              </a:rPr>
              <a:t>SalesWorks</a:t>
            </a:r>
            <a:r>
              <a:rPr lang="en-US" sz="2400" b="1" dirty="0">
                <a:latin typeface="Arial" panose="020B0604020202020204" pitchFamily="34" charset="0"/>
                <a:ea typeface="Times New Roman" panose="02020603050405020304" pitchFamily="18" charset="0"/>
              </a:rPr>
              <a:t> (WEB-</a:t>
            </a:r>
            <a:r>
              <a:rPr lang="ru-RU" sz="2400" b="1" dirty="0">
                <a:latin typeface="Arial" panose="020B0604020202020204" pitchFamily="34" charset="0"/>
                <a:ea typeface="Times New Roman" panose="02020603050405020304" pitchFamily="18" charset="0"/>
              </a:rPr>
              <a:t>модуль)</a:t>
            </a:r>
            <a:endParaRPr lang="ru-RU" sz="2400" b="1"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4402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51A68DEF-3DAF-404C-898D-E6F008A363D5}"/>
              </a:ext>
            </a:extLst>
          </p:cNvPr>
          <p:cNvPicPr>
            <a:picLocks noChangeAspect="1"/>
          </p:cNvPicPr>
          <p:nvPr/>
        </p:nvPicPr>
        <p:blipFill rotWithShape="1">
          <a:blip r:embed="rId3"/>
          <a:srcRect t="77105" r="1042"/>
          <a:stretch/>
        </p:blipFill>
        <p:spPr>
          <a:xfrm>
            <a:off x="0" y="3592856"/>
            <a:ext cx="12202583" cy="285997"/>
          </a:xfrm>
          <a:prstGeom prst="rect">
            <a:avLst/>
          </a:prstGeom>
        </p:spPr>
      </p:pic>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345C9280-1BA4-4B65-8818-355EF913114F}"/>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9FDE55-AF92-46EB-878D-CBCADF81D771}"/>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2" name="Прямоугольник 1">
            <a:extLst>
              <a:ext uri="{FF2B5EF4-FFF2-40B4-BE49-F238E27FC236}">
                <a16:creationId xmlns:a16="http://schemas.microsoft.com/office/drawing/2014/main" id="{37E172C1-0321-4FAD-A554-9B6D3DE4163D}"/>
              </a:ext>
            </a:extLst>
          </p:cNvPr>
          <p:cNvSpPr/>
          <p:nvPr/>
        </p:nvSpPr>
        <p:spPr>
          <a:xfrm>
            <a:off x="190921" y="1657888"/>
            <a:ext cx="11899479" cy="1561005"/>
          </a:xfrm>
          <a:prstGeom prst="rect">
            <a:avLst/>
          </a:prstGeom>
        </p:spPr>
        <p:txBody>
          <a:bodyPr wrap="square">
            <a:spAutoFit/>
          </a:bodyPr>
          <a:lstStyle/>
          <a:p>
            <a:pPr>
              <a:lnSpc>
                <a:spcPct val="107000"/>
              </a:lnSpc>
              <a:spcAft>
                <a:spcPts val="0"/>
              </a:spcAft>
            </a:pP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Работа по созданию желаемой структуры отчета сводится к перемещению полей отчета между этими областями с помощью приема </a:t>
            </a:r>
            <a:r>
              <a:rPr lang="ru-RU"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Drag&amp;Drop</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(перетаскивание объектов).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Работа с SWRA-отчетом начинается с базового вида, определенного во время создания отчета, или вида, сохраненного пользователем в предыдущем сеансе работы. В основе сводных отчетов лежит многомерный анализ, который предполагает возможность просмотра и анализа одной и той же информации с изменением внешнего вида, применением различных группировок и сортировок данных.</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F145AA85-5700-41A0-A0D4-A6BF51F1F574}"/>
              </a:ext>
            </a:extLst>
          </p:cNvPr>
          <p:cNvSpPr/>
          <p:nvPr/>
        </p:nvSpPr>
        <p:spPr>
          <a:xfrm>
            <a:off x="1387580" y="3548078"/>
            <a:ext cx="9036260" cy="375552"/>
          </a:xfrm>
          <a:prstGeom prst="rect">
            <a:avLst/>
          </a:prstGeom>
        </p:spPr>
        <p:txBody>
          <a:bodyPr wrap="square">
            <a:spAutoFit/>
          </a:bodyPr>
          <a:lstStyle/>
          <a:p>
            <a:pPr>
              <a:lnSpc>
                <a:spcPct val="107000"/>
              </a:lnSpc>
              <a:spcAft>
                <a:spcPts val="0"/>
              </a:spcAft>
            </a:pPr>
            <a:r>
              <a:rPr lang="ru-RU" b="1" dirty="0">
                <a:solidFill>
                  <a:schemeClr val="bg1"/>
                </a:solidFill>
                <a:latin typeface="Calibri" panose="020F0502020204030204" pitchFamily="34" charset="0"/>
                <a:ea typeface="Times New Roman" panose="02020603050405020304" pitchFamily="18" charset="0"/>
                <a:cs typeface="Calibri" panose="020F0502020204030204" pitchFamily="34" charset="0"/>
              </a:rPr>
              <a:t>ПОЛЕ SWRA-ОТЧЕТА ОТНОСИТСЯ К ОДНОМУ ИЗ ДВУХ ВИДОВ ИЗМЕРЕНИЕ ИЛИ МЕРА:</a:t>
            </a:r>
            <a:endPar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A1F5D18C-91E9-4EEA-B884-5C7CB1DD9D0F}"/>
              </a:ext>
            </a:extLst>
          </p:cNvPr>
          <p:cNvSpPr/>
          <p:nvPr/>
        </p:nvSpPr>
        <p:spPr>
          <a:xfrm>
            <a:off x="190920" y="4233423"/>
            <a:ext cx="11620079" cy="1857368"/>
          </a:xfrm>
          <a:prstGeom prst="rect">
            <a:avLst/>
          </a:prstGeom>
        </p:spPr>
        <p:txBody>
          <a:bodyPr wrap="square">
            <a:spAutoFit/>
          </a:bodyPr>
          <a:lstStyle/>
          <a:p>
            <a:pPr>
              <a:lnSpc>
                <a:spcPct val="107000"/>
              </a:lnSpc>
              <a:spcAft>
                <a:spcPts val="0"/>
              </a:spcAft>
            </a:pP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Измерение</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 это понятие предметной области. Измерение может иметь иерархическую структуру уровней. Например, измерение Время может включать уровни Год, Квартал, Месяц, Число, а измерение География может включать уровни Страна, Регион, Область, Район, Город</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Мера</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 это количественно-качественная характеристика измерения или "данные" о элементах предметной области. Меры являются предметом сводного анализа</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35CC2206-7B7D-4B55-A0EC-FEA1D6948342}"/>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268354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4710491"/>
            <a:ext cx="12191999" cy="2147510"/>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283AE405-DF0C-4B6C-83E9-21E444C777E9}"/>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20797B5-0CA9-4FA8-91A6-F23980DE84D0}"/>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2" name="Прямоугольник 1">
            <a:extLst>
              <a:ext uri="{FF2B5EF4-FFF2-40B4-BE49-F238E27FC236}">
                <a16:creationId xmlns:a16="http://schemas.microsoft.com/office/drawing/2014/main" id="{09E5CF91-6204-4AA4-9EE0-809F3B109AF7}"/>
              </a:ext>
            </a:extLst>
          </p:cNvPr>
          <p:cNvSpPr/>
          <p:nvPr/>
        </p:nvSpPr>
        <p:spPr>
          <a:xfrm>
            <a:off x="504824" y="1797929"/>
            <a:ext cx="5346700" cy="2631233"/>
          </a:xfrm>
          <a:prstGeom prst="rect">
            <a:avLst/>
          </a:prstGeom>
        </p:spPr>
        <p:txBody>
          <a:bodyPr wrap="square">
            <a:spAutoFit/>
          </a:bodyPr>
          <a:lstStyle/>
          <a:p>
            <a:pPr>
              <a:lnSpc>
                <a:spcPct val="107000"/>
              </a:lnSpc>
              <a:spcAft>
                <a:spcPts val="0"/>
              </a:spcAft>
            </a:pP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В нашем случае продажи можно анализировать по следующим измерениям:</a:t>
            </a:r>
          </a:p>
          <a:p>
            <a:pPr>
              <a:lnSpc>
                <a:spcPct val="107000"/>
              </a:lnSpc>
              <a:spcAft>
                <a:spcPts val="0"/>
              </a:spcAft>
            </a:pPr>
            <a:endParaRPr lang="ru-RU" sz="900" b="1" dirty="0">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По категории, группе, типу, наименованию продукции (иерархия)</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По типу документов</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По датам</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266700">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По накладным</a:t>
            </a:r>
          </a:p>
          <a:p>
            <a:pPr marL="266700">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По торговым точкам</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385A1CED-EBF4-485B-B9FA-64FC00FB15AA}"/>
              </a:ext>
            </a:extLst>
          </p:cNvPr>
          <p:cNvSpPr/>
          <p:nvPr/>
        </p:nvSpPr>
        <p:spPr>
          <a:xfrm>
            <a:off x="6280149" y="2076606"/>
            <a:ext cx="4940300" cy="2048766"/>
          </a:xfrm>
          <a:prstGeom prst="rect">
            <a:avLst/>
          </a:prstGeom>
        </p:spPr>
        <p:txBody>
          <a:bodyPr wrap="square">
            <a:spAutoFit/>
          </a:bodyPr>
          <a:lstStyle/>
          <a:p>
            <a:pPr>
              <a:lnSpc>
                <a:spcPct val="107000"/>
              </a:lnSpc>
              <a:spcAft>
                <a:spcPts val="0"/>
              </a:spcAft>
            </a:pPr>
            <a:r>
              <a:rPr lang="ru-RU" b="1" dirty="0">
                <a:solidFill>
                  <a:srgbClr val="000000"/>
                </a:solidFill>
                <a:latin typeface="Calibri" panose="020F0502020204030204" pitchFamily="34" charset="0"/>
                <a:cs typeface="Calibri" panose="020F0502020204030204" pitchFamily="34" charset="0"/>
              </a:rPr>
              <a:t>Количественно-качественными показателями продаж являются следующие меры:</a:t>
            </a:r>
          </a:p>
          <a:p>
            <a:pPr>
              <a:lnSpc>
                <a:spcPct val="107000"/>
              </a:lnSpc>
              <a:spcAft>
                <a:spcPts val="0"/>
              </a:spcAft>
            </a:pPr>
            <a:endParaRPr lang="ru-RU" sz="900" b="1" dirty="0">
              <a:solidFill>
                <a:srgbClr val="000000"/>
              </a:solidFill>
              <a:latin typeface="Calibri" panose="020F0502020204030204" pitchFamily="34" charset="0"/>
              <a:cs typeface="Calibri" panose="020F0502020204030204" pitchFamily="34" charset="0"/>
            </a:endParaRPr>
          </a:p>
          <a:p>
            <a:pPr marL="355600">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Сумма с НДС</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55600">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Сумма без НДС</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55600">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Количество</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55600"/>
            <a:r>
              <a:rPr lang="ru-RU" dirty="0">
                <a:solidFill>
                  <a:srgbClr val="000000"/>
                </a:solidFill>
                <a:latin typeface="Calibri" panose="020F0502020204030204" pitchFamily="34" charset="0"/>
                <a:ea typeface="Times New Roman" panose="02020603050405020304" pitchFamily="18" charset="0"/>
              </a:rPr>
              <a:t>• Вес</a:t>
            </a:r>
            <a:endParaRPr lang="ru-RU" dirty="0"/>
          </a:p>
        </p:txBody>
      </p:sp>
      <p:sp>
        <p:nvSpPr>
          <p:cNvPr id="10" name="Прямоугольник 9">
            <a:extLst>
              <a:ext uri="{FF2B5EF4-FFF2-40B4-BE49-F238E27FC236}">
                <a16:creationId xmlns:a16="http://schemas.microsoft.com/office/drawing/2014/main" id="{68CD8C05-DE79-4352-93F3-1EDCDA8A77C2}"/>
              </a:ext>
            </a:extLst>
          </p:cNvPr>
          <p:cNvSpPr/>
          <p:nvPr/>
        </p:nvSpPr>
        <p:spPr>
          <a:xfrm>
            <a:off x="317500" y="5003743"/>
            <a:ext cx="11633200" cy="1561005"/>
          </a:xfrm>
          <a:prstGeom prst="rect">
            <a:avLst/>
          </a:prstGeom>
        </p:spPr>
        <p:txBody>
          <a:bodyPr wrap="square">
            <a:spAutoFit/>
          </a:bodyPr>
          <a:lstStyle/>
          <a:p>
            <a:pPr>
              <a:lnSpc>
                <a:spcPct val="107000"/>
              </a:lnSpc>
              <a:spcAft>
                <a:spcPts val="0"/>
              </a:spcAft>
            </a:pPr>
            <a:r>
              <a:rPr lang="ru-RU" b="1" dirty="0">
                <a:solidFill>
                  <a:schemeClr val="bg1"/>
                </a:solidFill>
                <a:latin typeface="Calibri" panose="020F0502020204030204" pitchFamily="34" charset="0"/>
                <a:ea typeface="Times New Roman" panose="02020603050405020304" pitchFamily="18" charset="0"/>
                <a:cs typeface="Calibri" panose="020F0502020204030204" pitchFamily="34" charset="0"/>
              </a:rPr>
              <a:t>Технология сводных отчетов предполагает динамическое получение итоговых значений «данных» по уникальным записям массива измерений. Как правило, используется суммирование, прочие виды агрегации (подсчет количества, среднее, минимальное, максимальное значение) практически не используются.  Обновление отчета производится средствами пользовательского интерфейса, данные </a:t>
            </a:r>
            <a:r>
              <a:rPr lang="ru-RU"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агрегируются</a:t>
            </a:r>
            <a:r>
              <a:rPr lang="ru-RU"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автоматически.</a:t>
            </a:r>
            <a:endPar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скругленные углы 10">
            <a:extLst>
              <a:ext uri="{FF2B5EF4-FFF2-40B4-BE49-F238E27FC236}">
                <a16:creationId xmlns:a16="http://schemas.microsoft.com/office/drawing/2014/main" id="{4045A311-12D4-4AEC-A1C3-1661730996E6}"/>
              </a:ext>
            </a:extLst>
          </p:cNvPr>
          <p:cNvSpPr/>
          <p:nvPr/>
        </p:nvSpPr>
        <p:spPr>
          <a:xfrm flipH="1">
            <a:off x="317498" y="1727761"/>
            <a:ext cx="5600701" cy="274645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12" name="Прямоугольник: скругленные углы 11">
            <a:extLst>
              <a:ext uri="{FF2B5EF4-FFF2-40B4-BE49-F238E27FC236}">
                <a16:creationId xmlns:a16="http://schemas.microsoft.com/office/drawing/2014/main" id="{B2A6A027-E75B-41E6-94C9-74FDF6B0DEB5}"/>
              </a:ext>
            </a:extLst>
          </p:cNvPr>
          <p:cNvSpPr/>
          <p:nvPr/>
        </p:nvSpPr>
        <p:spPr>
          <a:xfrm flipH="1">
            <a:off x="5994398" y="1727761"/>
            <a:ext cx="5600701" cy="274645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34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283AE405-DF0C-4B6C-83E9-21E444C777E9}"/>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20797B5-0CA9-4FA8-91A6-F23980DE84D0}"/>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7" name="TextBox 6">
            <a:extLst>
              <a:ext uri="{FF2B5EF4-FFF2-40B4-BE49-F238E27FC236}">
                <a16:creationId xmlns:a16="http://schemas.microsoft.com/office/drawing/2014/main" id="{15C231CD-23D0-41EE-B915-E36F29E80A81}"/>
              </a:ext>
            </a:extLst>
          </p:cNvPr>
          <p:cNvSpPr txBox="1"/>
          <p:nvPr/>
        </p:nvSpPr>
        <p:spPr>
          <a:xfrm>
            <a:off x="4982971" y="1399926"/>
            <a:ext cx="2390286" cy="461665"/>
          </a:xfrm>
          <a:prstGeom prst="rect">
            <a:avLst/>
          </a:prstGeom>
          <a:noFill/>
        </p:spPr>
        <p:txBody>
          <a:bodyPr wrap="square" rtlCol="0">
            <a:spAutoFit/>
          </a:bodyPr>
          <a:lstStyle/>
          <a:p>
            <a:r>
              <a:rPr lang="ru-RU" sz="2400" b="1" dirty="0"/>
              <a:t>ОБОЗНАЧЕНИЯ:</a:t>
            </a:r>
          </a:p>
        </p:txBody>
      </p:sp>
      <p:pic>
        <p:nvPicPr>
          <p:cNvPr id="10" name="Picture 292" descr="1">
            <a:extLst>
              <a:ext uri="{FF2B5EF4-FFF2-40B4-BE49-F238E27FC236}">
                <a16:creationId xmlns:a16="http://schemas.microsoft.com/office/drawing/2014/main" id="{1ECEF9A0-3A67-4BD9-AC69-DE6551A5F08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0934" y="2057795"/>
            <a:ext cx="382270" cy="382270"/>
          </a:xfrm>
          <a:prstGeom prst="rect">
            <a:avLst/>
          </a:prstGeom>
          <a:noFill/>
          <a:ln>
            <a:noFill/>
          </a:ln>
        </p:spPr>
      </p:pic>
      <p:sp>
        <p:nvSpPr>
          <p:cNvPr id="11" name="Прямоугольник 10">
            <a:extLst>
              <a:ext uri="{FF2B5EF4-FFF2-40B4-BE49-F238E27FC236}">
                <a16:creationId xmlns:a16="http://schemas.microsoft.com/office/drawing/2014/main" id="{5C5A90D5-AD90-4442-99CA-E0C99A1D5D93}"/>
              </a:ext>
            </a:extLst>
          </p:cNvPr>
          <p:cNvSpPr/>
          <p:nvPr/>
        </p:nvSpPr>
        <p:spPr>
          <a:xfrm>
            <a:off x="653204" y="2080861"/>
            <a:ext cx="1953996" cy="369332"/>
          </a:xfrm>
          <a:prstGeom prst="rect">
            <a:avLst/>
          </a:prstGeom>
        </p:spPr>
        <p:txBody>
          <a:bodyPr wrap="none">
            <a:spAutoFit/>
          </a:bodyPr>
          <a:lstStyle/>
          <a:p>
            <a:r>
              <a:rPr lang="ru-RU" b="1" dirty="0">
                <a:solidFill>
                  <a:srgbClr val="4951B6"/>
                </a:solidFill>
                <a:latin typeface="Arial" panose="020B0604020202020204" pitchFamily="34" charset="0"/>
                <a:ea typeface="Calibri" panose="020F0502020204030204" pitchFamily="34" charset="0"/>
              </a:rPr>
              <a:t>Заголовок окна</a:t>
            </a:r>
            <a:endParaRPr lang="ru-RU" dirty="0"/>
          </a:p>
        </p:txBody>
      </p:sp>
      <p:pic>
        <p:nvPicPr>
          <p:cNvPr id="12" name="Picture 65" descr="1. Заголовок окна">
            <a:extLst>
              <a:ext uri="{FF2B5EF4-FFF2-40B4-BE49-F238E27FC236}">
                <a16:creationId xmlns:a16="http://schemas.microsoft.com/office/drawing/2014/main" id="{53CA3800-0CFE-4BE1-A8D9-824B69E5848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644984" y="2197300"/>
            <a:ext cx="1555750" cy="177165"/>
          </a:xfrm>
          <a:prstGeom prst="rect">
            <a:avLst/>
          </a:prstGeom>
          <a:noFill/>
          <a:ln>
            <a:noFill/>
          </a:ln>
        </p:spPr>
      </p:pic>
      <p:sp>
        <p:nvSpPr>
          <p:cNvPr id="13" name="Прямоугольник 12">
            <a:extLst>
              <a:ext uri="{FF2B5EF4-FFF2-40B4-BE49-F238E27FC236}">
                <a16:creationId xmlns:a16="http://schemas.microsoft.com/office/drawing/2014/main" id="{F57A2A4F-03D0-48EA-A83C-8D5E6D6DF9B1}"/>
              </a:ext>
            </a:extLst>
          </p:cNvPr>
          <p:cNvSpPr/>
          <p:nvPr/>
        </p:nvSpPr>
        <p:spPr>
          <a:xfrm>
            <a:off x="257947" y="2433201"/>
            <a:ext cx="4615944" cy="375552"/>
          </a:xfrm>
          <a:prstGeom prst="rect">
            <a:avLst/>
          </a:prstGeom>
        </p:spPr>
        <p:txBody>
          <a:bodyPr wrap="none">
            <a:spAutoFit/>
          </a:bodyPr>
          <a:lstStyle/>
          <a:p>
            <a:pPr>
              <a:lnSpc>
                <a:spcPct val="107000"/>
              </a:lnSpc>
              <a:spcAft>
                <a:spcPts val="800"/>
              </a:spcAft>
            </a:pP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Заголовок окна отображает название отчета</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68" descr="2">
            <a:extLst>
              <a:ext uri="{FF2B5EF4-FFF2-40B4-BE49-F238E27FC236}">
                <a16:creationId xmlns:a16="http://schemas.microsoft.com/office/drawing/2014/main" id="{D780BC0D-BA27-463F-BA78-AE381704290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0934" y="3172754"/>
            <a:ext cx="382270" cy="382270"/>
          </a:xfrm>
          <a:prstGeom prst="rect">
            <a:avLst/>
          </a:prstGeom>
          <a:noFill/>
          <a:ln>
            <a:noFill/>
          </a:ln>
        </p:spPr>
      </p:pic>
      <p:sp>
        <p:nvSpPr>
          <p:cNvPr id="15" name="Прямоугольник 14">
            <a:extLst>
              <a:ext uri="{FF2B5EF4-FFF2-40B4-BE49-F238E27FC236}">
                <a16:creationId xmlns:a16="http://schemas.microsoft.com/office/drawing/2014/main" id="{8196317F-8A58-41A1-ABA7-2875BC9CD40B}"/>
              </a:ext>
            </a:extLst>
          </p:cNvPr>
          <p:cNvSpPr/>
          <p:nvPr/>
        </p:nvSpPr>
        <p:spPr>
          <a:xfrm>
            <a:off x="653204" y="3160912"/>
            <a:ext cx="1691489" cy="369332"/>
          </a:xfrm>
          <a:prstGeom prst="rect">
            <a:avLst/>
          </a:prstGeom>
        </p:spPr>
        <p:txBody>
          <a:bodyPr wrap="none">
            <a:spAutoFit/>
          </a:bodyPr>
          <a:lstStyle/>
          <a:p>
            <a:r>
              <a:rPr lang="ru-RU" b="1" dirty="0">
                <a:solidFill>
                  <a:srgbClr val="4951B6"/>
                </a:solidFill>
                <a:latin typeface="Arial" panose="020B0604020202020204" pitchFamily="34" charset="0"/>
                <a:ea typeface="Calibri" panose="020F0502020204030204" pitchFamily="34" charset="0"/>
              </a:rPr>
              <a:t>Строка меню</a:t>
            </a:r>
            <a:endParaRPr lang="ru-RU" dirty="0"/>
          </a:p>
        </p:txBody>
      </p:sp>
      <p:pic>
        <p:nvPicPr>
          <p:cNvPr id="16" name="Picture 293" descr="2. Строка меню">
            <a:extLst>
              <a:ext uri="{FF2B5EF4-FFF2-40B4-BE49-F238E27FC236}">
                <a16:creationId xmlns:a16="http://schemas.microsoft.com/office/drawing/2014/main" id="{6A7D515D-352A-4514-95D8-C3A1B7C1452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348393" y="3254669"/>
            <a:ext cx="3548380" cy="218440"/>
          </a:xfrm>
          <a:prstGeom prst="rect">
            <a:avLst/>
          </a:prstGeom>
          <a:noFill/>
          <a:ln>
            <a:noFill/>
          </a:ln>
        </p:spPr>
      </p:pic>
      <p:sp>
        <p:nvSpPr>
          <p:cNvPr id="17" name="Прямоугольник 16">
            <a:extLst>
              <a:ext uri="{FF2B5EF4-FFF2-40B4-BE49-F238E27FC236}">
                <a16:creationId xmlns:a16="http://schemas.microsoft.com/office/drawing/2014/main" id="{22659180-9650-4D96-A159-CC43FC1699D5}"/>
              </a:ext>
            </a:extLst>
          </p:cNvPr>
          <p:cNvSpPr/>
          <p:nvPr/>
        </p:nvSpPr>
        <p:spPr>
          <a:xfrm>
            <a:off x="257947" y="3575497"/>
            <a:ext cx="5838053" cy="671915"/>
          </a:xfrm>
          <a:prstGeom prst="rect">
            <a:avLst/>
          </a:prstGeom>
        </p:spPr>
        <p:txBody>
          <a:bodyPr wrap="square">
            <a:spAutoFit/>
          </a:bodyPr>
          <a:lstStyle/>
          <a:p>
            <a:pPr>
              <a:lnSpc>
                <a:spcPct val="107000"/>
              </a:lnSpc>
              <a:spcAft>
                <a:spcPts val="800"/>
              </a:spcAft>
            </a:pP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Строка меню содержит пункты меню для управления основными функциями среды SWRA-отчета</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0" descr="3">
            <a:extLst>
              <a:ext uri="{FF2B5EF4-FFF2-40B4-BE49-F238E27FC236}">
                <a16:creationId xmlns:a16="http://schemas.microsoft.com/office/drawing/2014/main" id="{89728DBC-1628-4204-9097-6613CCEECED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57947" y="4525538"/>
            <a:ext cx="382270" cy="382270"/>
          </a:xfrm>
          <a:prstGeom prst="rect">
            <a:avLst/>
          </a:prstGeom>
          <a:noFill/>
          <a:ln>
            <a:noFill/>
          </a:ln>
        </p:spPr>
      </p:pic>
      <p:sp>
        <p:nvSpPr>
          <p:cNvPr id="19" name="Прямоугольник 18">
            <a:extLst>
              <a:ext uri="{FF2B5EF4-FFF2-40B4-BE49-F238E27FC236}">
                <a16:creationId xmlns:a16="http://schemas.microsoft.com/office/drawing/2014/main" id="{B78237F4-A8EB-46B8-835A-7FEDAE70A886}"/>
              </a:ext>
            </a:extLst>
          </p:cNvPr>
          <p:cNvSpPr/>
          <p:nvPr/>
        </p:nvSpPr>
        <p:spPr>
          <a:xfrm>
            <a:off x="640217" y="4525493"/>
            <a:ext cx="2727734" cy="369332"/>
          </a:xfrm>
          <a:prstGeom prst="rect">
            <a:avLst/>
          </a:prstGeom>
        </p:spPr>
        <p:txBody>
          <a:bodyPr wrap="none">
            <a:spAutoFit/>
          </a:bodyPr>
          <a:lstStyle/>
          <a:p>
            <a:r>
              <a:rPr lang="ru-RU" b="1" dirty="0">
                <a:solidFill>
                  <a:srgbClr val="4951B6"/>
                </a:solidFill>
                <a:latin typeface="Arial" panose="020B0604020202020204" pitchFamily="34" charset="0"/>
                <a:ea typeface="Calibri" panose="020F0502020204030204" pitchFamily="34" charset="0"/>
              </a:rPr>
              <a:t>Область полей отчета</a:t>
            </a:r>
            <a:endParaRPr lang="ru-RU" dirty="0"/>
          </a:p>
        </p:txBody>
      </p:sp>
      <p:pic>
        <p:nvPicPr>
          <p:cNvPr id="20" name="Picture 294" descr="3. Область полей отчета">
            <a:extLst>
              <a:ext uri="{FF2B5EF4-FFF2-40B4-BE49-F238E27FC236}">
                <a16:creationId xmlns:a16="http://schemas.microsoft.com/office/drawing/2014/main" id="{DEE38D15-47DF-4EB9-A17F-2DD0A734886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57947" y="4927290"/>
            <a:ext cx="6039485" cy="709930"/>
          </a:xfrm>
          <a:prstGeom prst="rect">
            <a:avLst/>
          </a:prstGeom>
          <a:noFill/>
          <a:ln>
            <a:noFill/>
          </a:ln>
        </p:spPr>
      </p:pic>
      <p:sp>
        <p:nvSpPr>
          <p:cNvPr id="21" name="Прямоугольник 20">
            <a:extLst>
              <a:ext uri="{FF2B5EF4-FFF2-40B4-BE49-F238E27FC236}">
                <a16:creationId xmlns:a16="http://schemas.microsoft.com/office/drawing/2014/main" id="{5067C873-92DE-4D47-83A6-C05CC5618323}"/>
              </a:ext>
            </a:extLst>
          </p:cNvPr>
          <p:cNvSpPr/>
          <p:nvPr/>
        </p:nvSpPr>
        <p:spPr>
          <a:xfrm>
            <a:off x="257947" y="5696213"/>
            <a:ext cx="6039485" cy="671915"/>
          </a:xfrm>
          <a:prstGeom prst="rect">
            <a:avLst/>
          </a:prstGeom>
        </p:spPr>
        <p:txBody>
          <a:bodyPr wrap="square">
            <a:spAutoFit/>
          </a:bodyPr>
          <a:lstStyle/>
          <a:p>
            <a:pPr>
              <a:lnSpc>
                <a:spcPct val="107000"/>
              </a:lnSpc>
              <a:spcAft>
                <a:spcPts val="800"/>
              </a:spcAft>
            </a:pP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Область полей отчета содержит перечень всех полей отчета, которые еще не используются для анализа данных</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95" descr="4">
            <a:extLst>
              <a:ext uri="{FF2B5EF4-FFF2-40B4-BE49-F238E27FC236}">
                <a16:creationId xmlns:a16="http://schemas.microsoft.com/office/drawing/2014/main" id="{FC67B89F-AF60-44FE-88B7-1F88407C1D63}"/>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553060" y="2294223"/>
            <a:ext cx="382270" cy="382270"/>
          </a:xfrm>
          <a:prstGeom prst="rect">
            <a:avLst/>
          </a:prstGeom>
          <a:noFill/>
          <a:ln>
            <a:noFill/>
          </a:ln>
        </p:spPr>
      </p:pic>
      <p:sp>
        <p:nvSpPr>
          <p:cNvPr id="23" name="Прямоугольник 22">
            <a:extLst>
              <a:ext uri="{FF2B5EF4-FFF2-40B4-BE49-F238E27FC236}">
                <a16:creationId xmlns:a16="http://schemas.microsoft.com/office/drawing/2014/main" id="{B70BEC53-959D-4D1F-92FB-02EC78536699}"/>
              </a:ext>
            </a:extLst>
          </p:cNvPr>
          <p:cNvSpPr/>
          <p:nvPr/>
        </p:nvSpPr>
        <p:spPr>
          <a:xfrm>
            <a:off x="6935330" y="2306547"/>
            <a:ext cx="1863652" cy="369332"/>
          </a:xfrm>
          <a:prstGeom prst="rect">
            <a:avLst/>
          </a:prstGeom>
        </p:spPr>
        <p:txBody>
          <a:bodyPr wrap="none">
            <a:spAutoFit/>
          </a:bodyPr>
          <a:lstStyle/>
          <a:p>
            <a:r>
              <a:rPr lang="ru-RU" b="1" dirty="0">
                <a:solidFill>
                  <a:srgbClr val="4951B6"/>
                </a:solidFill>
                <a:latin typeface="Arial" panose="020B0604020202020204" pitchFamily="34" charset="0"/>
                <a:ea typeface="Calibri" panose="020F0502020204030204" pitchFamily="34" charset="0"/>
              </a:rPr>
              <a:t>Область строк</a:t>
            </a:r>
            <a:endParaRPr lang="ru-RU" dirty="0"/>
          </a:p>
        </p:txBody>
      </p:sp>
      <p:pic>
        <p:nvPicPr>
          <p:cNvPr id="24" name="Picture 296" descr="4. Область строк">
            <a:extLst>
              <a:ext uri="{FF2B5EF4-FFF2-40B4-BE49-F238E27FC236}">
                <a16:creationId xmlns:a16="http://schemas.microsoft.com/office/drawing/2014/main" id="{8885AAD4-CF81-465C-9BE1-B4A9FFB72D43}"/>
              </a:ext>
            </a:extLst>
          </p:cNvPr>
          <p:cNvPicPr/>
          <p:nvPr/>
        </p:nvPicPr>
        <p:blipFill rotWithShape="1">
          <a:blip r:embed="rId11">
            <a:extLst>
              <a:ext uri="{28A0092B-C50C-407E-A947-70E740481C1C}">
                <a14:useLocalDpi xmlns:a14="http://schemas.microsoft.com/office/drawing/2010/main" val="0"/>
              </a:ext>
            </a:extLst>
          </a:blip>
          <a:srcRect l="-1" t="1" r="4665" b="-7436"/>
          <a:stretch/>
        </p:blipFill>
        <p:spPr bwMode="auto">
          <a:xfrm>
            <a:off x="6568001" y="2676493"/>
            <a:ext cx="5438755" cy="264018"/>
          </a:xfrm>
          <a:prstGeom prst="rect">
            <a:avLst/>
          </a:prstGeom>
          <a:noFill/>
          <a:ln>
            <a:noFill/>
          </a:ln>
        </p:spPr>
      </p:pic>
      <p:sp>
        <p:nvSpPr>
          <p:cNvPr id="25" name="Прямоугольник 24">
            <a:extLst>
              <a:ext uri="{FF2B5EF4-FFF2-40B4-BE49-F238E27FC236}">
                <a16:creationId xmlns:a16="http://schemas.microsoft.com/office/drawing/2014/main" id="{DA57C2E6-D874-4BA3-8D22-97BD70A5FEB4}"/>
              </a:ext>
            </a:extLst>
          </p:cNvPr>
          <p:cNvSpPr/>
          <p:nvPr/>
        </p:nvSpPr>
        <p:spPr>
          <a:xfrm>
            <a:off x="6491257" y="2882910"/>
            <a:ext cx="5532889" cy="671915"/>
          </a:xfrm>
          <a:prstGeom prst="rect">
            <a:avLst/>
          </a:prstGeom>
        </p:spPr>
        <p:txBody>
          <a:bodyPr wrap="square">
            <a:spAutoFit/>
          </a:bodyPr>
          <a:lstStyle/>
          <a:p>
            <a:pPr>
              <a:lnSpc>
                <a:spcPct val="107000"/>
              </a:lnSpc>
              <a:spcAft>
                <a:spcPts val="800"/>
              </a:spcAft>
            </a:pP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Область строк содержит перечень полей измерений, для вертикального анализа данных</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97" descr="5">
            <a:extLst>
              <a:ext uri="{FF2B5EF4-FFF2-40B4-BE49-F238E27FC236}">
                <a16:creationId xmlns:a16="http://schemas.microsoft.com/office/drawing/2014/main" id="{71CCFC88-6EC9-4483-AF7B-0CBB81A49E7D}"/>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621061" y="4135709"/>
            <a:ext cx="382270" cy="382270"/>
          </a:xfrm>
          <a:prstGeom prst="rect">
            <a:avLst/>
          </a:prstGeom>
          <a:noFill/>
          <a:ln>
            <a:noFill/>
          </a:ln>
        </p:spPr>
      </p:pic>
      <p:sp>
        <p:nvSpPr>
          <p:cNvPr id="27" name="Прямоугольник 26">
            <a:extLst>
              <a:ext uri="{FF2B5EF4-FFF2-40B4-BE49-F238E27FC236}">
                <a16:creationId xmlns:a16="http://schemas.microsoft.com/office/drawing/2014/main" id="{4C6CFA8B-EEBC-4B9F-B8DD-4F7ED37040FF}"/>
              </a:ext>
            </a:extLst>
          </p:cNvPr>
          <p:cNvSpPr/>
          <p:nvPr/>
        </p:nvSpPr>
        <p:spPr>
          <a:xfrm>
            <a:off x="6967771" y="4125057"/>
            <a:ext cx="2102499" cy="369332"/>
          </a:xfrm>
          <a:prstGeom prst="rect">
            <a:avLst/>
          </a:prstGeom>
        </p:spPr>
        <p:txBody>
          <a:bodyPr wrap="none">
            <a:spAutoFit/>
          </a:bodyPr>
          <a:lstStyle/>
          <a:p>
            <a:r>
              <a:rPr lang="ru-RU" b="1" dirty="0">
                <a:solidFill>
                  <a:srgbClr val="4951B6"/>
                </a:solidFill>
                <a:latin typeface="Arial" panose="020B0604020202020204" pitchFamily="34" charset="0"/>
                <a:ea typeface="Calibri" panose="020F0502020204030204" pitchFamily="34" charset="0"/>
              </a:rPr>
              <a:t>Область данных</a:t>
            </a:r>
            <a:endParaRPr lang="ru-RU" dirty="0"/>
          </a:p>
        </p:txBody>
      </p:sp>
      <p:pic>
        <p:nvPicPr>
          <p:cNvPr id="28" name="Picture 298" descr="5. Область данных">
            <a:extLst>
              <a:ext uri="{FF2B5EF4-FFF2-40B4-BE49-F238E27FC236}">
                <a16:creationId xmlns:a16="http://schemas.microsoft.com/office/drawing/2014/main" id="{97950D27-1A9E-489E-988C-F435F2B923D7}"/>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9045283" y="4193835"/>
            <a:ext cx="2974975" cy="231775"/>
          </a:xfrm>
          <a:prstGeom prst="rect">
            <a:avLst/>
          </a:prstGeom>
          <a:noFill/>
          <a:ln>
            <a:noFill/>
          </a:ln>
        </p:spPr>
      </p:pic>
      <p:sp>
        <p:nvSpPr>
          <p:cNvPr id="29" name="Прямоугольник 28">
            <a:extLst>
              <a:ext uri="{FF2B5EF4-FFF2-40B4-BE49-F238E27FC236}">
                <a16:creationId xmlns:a16="http://schemas.microsoft.com/office/drawing/2014/main" id="{BB69A685-CDFC-4B0C-9C9E-6A8DF0DB0CD9}"/>
              </a:ext>
            </a:extLst>
          </p:cNvPr>
          <p:cNvSpPr/>
          <p:nvPr/>
        </p:nvSpPr>
        <p:spPr>
          <a:xfrm>
            <a:off x="6581502" y="4525493"/>
            <a:ext cx="5399196" cy="968278"/>
          </a:xfrm>
          <a:prstGeom prst="rect">
            <a:avLst/>
          </a:prstGeom>
        </p:spPr>
        <p:txBody>
          <a:bodyPr wrap="square">
            <a:spAutoFit/>
          </a:bodyPr>
          <a:lstStyle/>
          <a:p>
            <a:pPr>
              <a:lnSpc>
                <a:spcPct val="107000"/>
              </a:lnSpc>
              <a:spcAft>
                <a:spcPts val="800"/>
              </a:spcAft>
            </a:pP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Область данных содержит перечень полей-мер, которые используются для построения итогов в разрезе полей-измерений</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Прямоугольник 31">
            <a:extLst>
              <a:ext uri="{FF2B5EF4-FFF2-40B4-BE49-F238E27FC236}">
                <a16:creationId xmlns:a16="http://schemas.microsoft.com/office/drawing/2014/main" id="{791D5BF8-8D13-4948-83E6-4697907C52AD}"/>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406312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anim calcmode="lin" valueType="num">
                                      <p:cBhvr>
                                        <p:cTn id="81" dur="1000" fill="hold"/>
                                        <p:tgtEl>
                                          <p:spTgt spid="22"/>
                                        </p:tgtEl>
                                        <p:attrNameLst>
                                          <p:attrName>ppt_x</p:attrName>
                                        </p:attrNameLst>
                                      </p:cBhvr>
                                      <p:tavLst>
                                        <p:tav tm="0">
                                          <p:val>
                                            <p:strVal val="#ppt_x"/>
                                          </p:val>
                                        </p:tav>
                                        <p:tav tm="100000">
                                          <p:val>
                                            <p:strVal val="#ppt_x"/>
                                          </p:val>
                                        </p:tav>
                                      </p:tavLst>
                                    </p:anim>
                                    <p:anim calcmode="lin" valueType="num">
                                      <p:cBhvr>
                                        <p:cTn id="82" dur="1000" fill="hold"/>
                                        <p:tgtEl>
                                          <p:spTgt spid="2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anim calcmode="lin" valueType="num">
                                      <p:cBhvr>
                                        <p:cTn id="96" dur="1000" fill="hold"/>
                                        <p:tgtEl>
                                          <p:spTgt spid="25"/>
                                        </p:tgtEl>
                                        <p:attrNameLst>
                                          <p:attrName>ppt_x</p:attrName>
                                        </p:attrNameLst>
                                      </p:cBhvr>
                                      <p:tavLst>
                                        <p:tav tm="0">
                                          <p:val>
                                            <p:strVal val="#ppt_x"/>
                                          </p:val>
                                        </p:tav>
                                        <p:tav tm="100000">
                                          <p:val>
                                            <p:strVal val="#ppt_x"/>
                                          </p:val>
                                        </p:tav>
                                      </p:tavLst>
                                    </p:anim>
                                    <p:anim calcmode="lin" valueType="num">
                                      <p:cBhvr>
                                        <p:cTn id="9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1000"/>
                                        <p:tgtEl>
                                          <p:spTgt spid="27"/>
                                        </p:tgtEl>
                                      </p:cBhvr>
                                    </p:animEffect>
                                    <p:anim calcmode="lin" valueType="num">
                                      <p:cBhvr>
                                        <p:cTn id="108" dur="1000" fill="hold"/>
                                        <p:tgtEl>
                                          <p:spTgt spid="27"/>
                                        </p:tgtEl>
                                        <p:attrNameLst>
                                          <p:attrName>ppt_x</p:attrName>
                                        </p:attrNameLst>
                                      </p:cBhvr>
                                      <p:tavLst>
                                        <p:tav tm="0">
                                          <p:val>
                                            <p:strVal val="#ppt_x"/>
                                          </p:val>
                                        </p:tav>
                                        <p:tav tm="100000">
                                          <p:val>
                                            <p:strVal val="#ppt_x"/>
                                          </p:val>
                                        </p:tav>
                                      </p:tavLst>
                                    </p:anim>
                                    <p:anim calcmode="lin" valueType="num">
                                      <p:cBhvr>
                                        <p:cTn id="109" dur="1000" fill="hold"/>
                                        <p:tgtEl>
                                          <p:spTgt spid="27"/>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1000"/>
                                        <p:tgtEl>
                                          <p:spTgt spid="28"/>
                                        </p:tgtEl>
                                      </p:cBhvr>
                                    </p:animEffect>
                                    <p:anim calcmode="lin" valueType="num">
                                      <p:cBhvr>
                                        <p:cTn id="113" dur="1000" fill="hold"/>
                                        <p:tgtEl>
                                          <p:spTgt spid="28"/>
                                        </p:tgtEl>
                                        <p:attrNameLst>
                                          <p:attrName>ppt_x</p:attrName>
                                        </p:attrNameLst>
                                      </p:cBhvr>
                                      <p:tavLst>
                                        <p:tav tm="0">
                                          <p:val>
                                            <p:strVal val="#ppt_x"/>
                                          </p:val>
                                        </p:tav>
                                        <p:tav tm="100000">
                                          <p:val>
                                            <p:strVal val="#ppt_x"/>
                                          </p:val>
                                        </p:tav>
                                      </p:tavLst>
                                    </p:anim>
                                    <p:anim calcmode="lin" valueType="num">
                                      <p:cBhvr>
                                        <p:cTn id="114" dur="1000" fill="hold"/>
                                        <p:tgtEl>
                                          <p:spTgt spid="2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5" grpId="0"/>
      <p:bldP spid="17" grpId="0"/>
      <p:bldP spid="19" grpId="0"/>
      <p:bldP spid="21" grpId="0"/>
      <p:bldP spid="23" grpId="0"/>
      <p:bldP spid="25" grpId="0"/>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03" descr="6">
            <a:extLst>
              <a:ext uri="{FF2B5EF4-FFF2-40B4-BE49-F238E27FC236}">
                <a16:creationId xmlns:a16="http://schemas.microsoft.com/office/drawing/2014/main" id="{C1D8B1E6-0B93-43F8-898B-FEC4C02686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262" y="2068818"/>
            <a:ext cx="382270" cy="382270"/>
          </a:xfrm>
          <a:prstGeom prst="rect">
            <a:avLst/>
          </a:prstGeom>
          <a:noFill/>
          <a:ln>
            <a:noFill/>
          </a:ln>
        </p:spPr>
      </p:pic>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4"/>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4"/>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283AE405-DF0C-4B6C-83E9-21E444C777E9}"/>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20797B5-0CA9-4FA8-91A6-F23980DE84D0}"/>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31" name="Прямоугольник 30">
            <a:extLst>
              <a:ext uri="{FF2B5EF4-FFF2-40B4-BE49-F238E27FC236}">
                <a16:creationId xmlns:a16="http://schemas.microsoft.com/office/drawing/2014/main" id="{93B19A50-D0C5-446D-AA81-023D35D8A083}"/>
              </a:ext>
            </a:extLst>
          </p:cNvPr>
          <p:cNvSpPr/>
          <p:nvPr/>
        </p:nvSpPr>
        <p:spPr>
          <a:xfrm>
            <a:off x="656532" y="2063930"/>
            <a:ext cx="2310312" cy="369332"/>
          </a:xfrm>
          <a:prstGeom prst="rect">
            <a:avLst/>
          </a:prstGeom>
        </p:spPr>
        <p:txBody>
          <a:bodyPr wrap="none">
            <a:spAutoFit/>
          </a:bodyPr>
          <a:lstStyle/>
          <a:p>
            <a:r>
              <a:rPr lang="ru-RU" b="1" dirty="0">
                <a:solidFill>
                  <a:srgbClr val="4951B6"/>
                </a:solidFill>
                <a:latin typeface="Arial" panose="020B0604020202020204" pitchFamily="34" charset="0"/>
                <a:ea typeface="Calibri" panose="020F0502020204030204" pitchFamily="34" charset="0"/>
              </a:rPr>
              <a:t>Область столбцов</a:t>
            </a:r>
            <a:endParaRPr lang="ru-RU" dirty="0"/>
          </a:p>
        </p:txBody>
      </p:sp>
      <p:pic>
        <p:nvPicPr>
          <p:cNvPr id="32" name="Picture 102" descr="6. Область столбцов">
            <a:extLst>
              <a:ext uri="{FF2B5EF4-FFF2-40B4-BE49-F238E27FC236}">
                <a16:creationId xmlns:a16="http://schemas.microsoft.com/office/drawing/2014/main" id="{AD007C30-8921-4647-AF1E-2E12473546D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77201" y="2157718"/>
            <a:ext cx="1637665" cy="204470"/>
          </a:xfrm>
          <a:prstGeom prst="rect">
            <a:avLst/>
          </a:prstGeom>
          <a:noFill/>
          <a:ln>
            <a:noFill/>
          </a:ln>
        </p:spPr>
      </p:pic>
      <p:sp>
        <p:nvSpPr>
          <p:cNvPr id="33" name="Прямоугольник 32">
            <a:extLst>
              <a:ext uri="{FF2B5EF4-FFF2-40B4-BE49-F238E27FC236}">
                <a16:creationId xmlns:a16="http://schemas.microsoft.com/office/drawing/2014/main" id="{AFBBEF8C-89DD-47D8-BD53-5A91C3025EA1}"/>
              </a:ext>
            </a:extLst>
          </p:cNvPr>
          <p:cNvSpPr/>
          <p:nvPr/>
        </p:nvSpPr>
        <p:spPr>
          <a:xfrm>
            <a:off x="223671" y="2475640"/>
            <a:ext cx="9421774" cy="671915"/>
          </a:xfrm>
          <a:prstGeom prst="rect">
            <a:avLst/>
          </a:prstGeom>
        </p:spPr>
        <p:txBody>
          <a:bodyPr wrap="square">
            <a:spAutoFit/>
          </a:bodyPr>
          <a:lstStyle/>
          <a:p>
            <a:pPr>
              <a:lnSpc>
                <a:spcPct val="107000"/>
              </a:lnSpc>
              <a:spcAft>
                <a:spcPts val="800"/>
              </a:spcAft>
            </a:pP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Область столбцов содержит перечень полей измерений, в разрезе которых производится горизонтальный анализ данных</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299" descr="7">
            <a:extLst>
              <a:ext uri="{FF2B5EF4-FFF2-40B4-BE49-F238E27FC236}">
                <a16:creationId xmlns:a16="http://schemas.microsoft.com/office/drawing/2014/main" id="{9601DEAE-76B4-416A-A2E0-778968C624B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4262" y="3669212"/>
            <a:ext cx="382270" cy="382270"/>
          </a:xfrm>
          <a:prstGeom prst="rect">
            <a:avLst/>
          </a:prstGeom>
          <a:noFill/>
          <a:ln>
            <a:noFill/>
          </a:ln>
        </p:spPr>
      </p:pic>
      <p:sp>
        <p:nvSpPr>
          <p:cNvPr id="35" name="Прямоугольник 34">
            <a:extLst>
              <a:ext uri="{FF2B5EF4-FFF2-40B4-BE49-F238E27FC236}">
                <a16:creationId xmlns:a16="http://schemas.microsoft.com/office/drawing/2014/main" id="{6BCC64CA-2D22-4DD8-BCC0-838A370C93E9}"/>
              </a:ext>
            </a:extLst>
          </p:cNvPr>
          <p:cNvSpPr/>
          <p:nvPr/>
        </p:nvSpPr>
        <p:spPr>
          <a:xfrm>
            <a:off x="656532" y="3682150"/>
            <a:ext cx="2710037" cy="369332"/>
          </a:xfrm>
          <a:prstGeom prst="rect">
            <a:avLst/>
          </a:prstGeom>
        </p:spPr>
        <p:txBody>
          <a:bodyPr wrap="none">
            <a:spAutoFit/>
          </a:bodyPr>
          <a:lstStyle/>
          <a:p>
            <a:r>
              <a:rPr lang="ru-RU" b="1" dirty="0">
                <a:solidFill>
                  <a:srgbClr val="4951B6"/>
                </a:solidFill>
                <a:latin typeface="Arial" panose="020B0604020202020204" pitchFamily="34" charset="0"/>
                <a:ea typeface="Calibri" panose="020F0502020204030204" pitchFamily="34" charset="0"/>
              </a:rPr>
              <a:t>Область результатов:</a:t>
            </a:r>
            <a:endParaRPr lang="ru-RU" dirty="0"/>
          </a:p>
        </p:txBody>
      </p:sp>
      <p:pic>
        <p:nvPicPr>
          <p:cNvPr id="36" name="Picture 104" descr="7. Область результатов">
            <a:extLst>
              <a:ext uri="{FF2B5EF4-FFF2-40B4-BE49-F238E27FC236}">
                <a16:creationId xmlns:a16="http://schemas.microsoft.com/office/drawing/2014/main" id="{AB506463-3520-488C-81C4-D59CD078F00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467101" y="3761604"/>
            <a:ext cx="7665356" cy="1575842"/>
          </a:xfrm>
          <a:prstGeom prst="rect">
            <a:avLst/>
          </a:prstGeom>
          <a:noFill/>
          <a:ln>
            <a:solidFill>
              <a:schemeClr val="bg1">
                <a:lumMod val="75000"/>
              </a:schemeClr>
            </a:solidFill>
          </a:ln>
        </p:spPr>
      </p:pic>
      <p:sp>
        <p:nvSpPr>
          <p:cNvPr id="37" name="Прямоугольник 36">
            <a:extLst>
              <a:ext uri="{FF2B5EF4-FFF2-40B4-BE49-F238E27FC236}">
                <a16:creationId xmlns:a16="http://schemas.microsoft.com/office/drawing/2014/main" id="{B9277E16-4B75-40C3-8FA7-8DA24FD3980F}"/>
              </a:ext>
            </a:extLst>
          </p:cNvPr>
          <p:cNvSpPr/>
          <p:nvPr/>
        </p:nvSpPr>
        <p:spPr>
          <a:xfrm>
            <a:off x="3366569" y="5491624"/>
            <a:ext cx="8318499" cy="375552"/>
          </a:xfrm>
          <a:prstGeom prst="rect">
            <a:avLst/>
          </a:prstGeom>
        </p:spPr>
        <p:txBody>
          <a:bodyPr wrap="square">
            <a:spAutoFit/>
          </a:bodyPr>
          <a:lstStyle/>
          <a:p>
            <a:pPr>
              <a:lnSpc>
                <a:spcPct val="107000"/>
              </a:lnSpc>
              <a:spcAft>
                <a:spcPts val="800"/>
              </a:spcAft>
            </a:pP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Область результатов динамически отображает результаты анализа данных отчета</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BB6E210-7279-4811-A200-AD31E3D47A48}"/>
              </a:ext>
            </a:extLst>
          </p:cNvPr>
          <p:cNvSpPr txBox="1"/>
          <p:nvPr/>
        </p:nvSpPr>
        <p:spPr>
          <a:xfrm>
            <a:off x="4982971" y="1399926"/>
            <a:ext cx="2390286" cy="461665"/>
          </a:xfrm>
          <a:prstGeom prst="rect">
            <a:avLst/>
          </a:prstGeom>
          <a:noFill/>
        </p:spPr>
        <p:txBody>
          <a:bodyPr wrap="square" rtlCol="0">
            <a:spAutoFit/>
          </a:bodyPr>
          <a:lstStyle/>
          <a:p>
            <a:r>
              <a:rPr lang="ru-RU" sz="2400" b="1" dirty="0"/>
              <a:t>ОБОЗНАЧЕНИЯ:</a:t>
            </a:r>
          </a:p>
        </p:txBody>
      </p:sp>
      <p:sp>
        <p:nvSpPr>
          <p:cNvPr id="17" name="Прямоугольник 16">
            <a:extLst>
              <a:ext uri="{FF2B5EF4-FFF2-40B4-BE49-F238E27FC236}">
                <a16:creationId xmlns:a16="http://schemas.microsoft.com/office/drawing/2014/main" id="{98A7E918-6B0B-4DB7-B7A6-60E57580D325}"/>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143058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283AE405-DF0C-4B6C-83E9-21E444C777E9}"/>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20797B5-0CA9-4FA8-91A6-F23980DE84D0}"/>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7" name="TextBox 6">
            <a:extLst>
              <a:ext uri="{FF2B5EF4-FFF2-40B4-BE49-F238E27FC236}">
                <a16:creationId xmlns:a16="http://schemas.microsoft.com/office/drawing/2014/main" id="{EB744078-0891-4C87-9CBA-947CB48C09A5}"/>
              </a:ext>
            </a:extLst>
          </p:cNvPr>
          <p:cNvSpPr txBox="1"/>
          <p:nvPr/>
        </p:nvSpPr>
        <p:spPr>
          <a:xfrm>
            <a:off x="190920" y="1399926"/>
            <a:ext cx="3960165" cy="461665"/>
          </a:xfrm>
          <a:prstGeom prst="rect">
            <a:avLst/>
          </a:prstGeom>
          <a:noFill/>
        </p:spPr>
        <p:txBody>
          <a:bodyPr wrap="square" rtlCol="0">
            <a:spAutoFit/>
          </a:bodyPr>
          <a:lstStyle/>
          <a:p>
            <a:r>
              <a:rPr lang="ru-RU" sz="2400" b="1" dirty="0"/>
              <a:t>ПРИМЕР АНАЛИЗА ДАННЫХ</a:t>
            </a:r>
          </a:p>
        </p:txBody>
      </p:sp>
      <p:pic>
        <p:nvPicPr>
          <p:cNvPr id="10" name="Picture 106" descr="http://helpsw.datacenter.ssbs.com.ua/SWEDocs/SWE/2.64.1/Html/Images/drex_swra_otchet__analiz_prodazh_custom.png">
            <a:extLst>
              <a:ext uri="{FF2B5EF4-FFF2-40B4-BE49-F238E27FC236}">
                <a16:creationId xmlns:a16="http://schemas.microsoft.com/office/drawing/2014/main" id="{1BE7C1A0-5F09-442A-97B0-FF2F27A42B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0920" y="3060002"/>
            <a:ext cx="6020435" cy="3143250"/>
          </a:xfrm>
          <a:prstGeom prst="rect">
            <a:avLst/>
          </a:prstGeom>
          <a:noFill/>
          <a:ln>
            <a:noFill/>
          </a:ln>
        </p:spPr>
      </p:pic>
      <p:sp>
        <p:nvSpPr>
          <p:cNvPr id="3" name="Прямоугольник 2">
            <a:extLst>
              <a:ext uri="{FF2B5EF4-FFF2-40B4-BE49-F238E27FC236}">
                <a16:creationId xmlns:a16="http://schemas.microsoft.com/office/drawing/2014/main" id="{F43FAE6B-B33A-41D7-932F-4866C7D8AA29}"/>
              </a:ext>
            </a:extLst>
          </p:cNvPr>
          <p:cNvSpPr/>
          <p:nvPr/>
        </p:nvSpPr>
        <p:spPr>
          <a:xfrm>
            <a:off x="190920" y="1963334"/>
            <a:ext cx="11810159" cy="968278"/>
          </a:xfrm>
          <a:prstGeom prst="rect">
            <a:avLst/>
          </a:prstGeom>
        </p:spPr>
        <p:txBody>
          <a:bodyPr wrap="square">
            <a:spAutoFit/>
          </a:bodyPr>
          <a:lstStyle/>
          <a:p>
            <a:pPr>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Проиллюстрируем создание отчета с "чистого листа". Все поля находятся в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Области полей отчета</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Нас интересуют продажи в разрезе точек синхронизации и дат.  Для этого переместим поля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Название ТС</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и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Дата накладной</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в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Область строк,</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нас интересует итоги продаж, поэтому перемести поле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Сумма с НДС</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в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Область данных</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300" descr="http://helpsw.datacenter.ssbs.com.ua/SWEDocs/SWE/2.64.1/Html/Images/drex_swra_otchet__analiz_prodazh_custom_2.png">
            <a:extLst>
              <a:ext uri="{FF2B5EF4-FFF2-40B4-BE49-F238E27FC236}">
                <a16:creationId xmlns:a16="http://schemas.microsoft.com/office/drawing/2014/main" id="{ADA37675-CD5D-4FE6-9E1F-DE0A44E52B5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604000" y="3060000"/>
            <a:ext cx="5397079" cy="3143251"/>
          </a:xfrm>
          <a:prstGeom prst="rect">
            <a:avLst/>
          </a:prstGeom>
          <a:noFill/>
          <a:ln>
            <a:noFill/>
          </a:ln>
        </p:spPr>
      </p:pic>
      <p:sp>
        <p:nvSpPr>
          <p:cNvPr id="12" name="Прямоугольник: скругленные углы 11">
            <a:extLst>
              <a:ext uri="{FF2B5EF4-FFF2-40B4-BE49-F238E27FC236}">
                <a16:creationId xmlns:a16="http://schemas.microsoft.com/office/drawing/2014/main" id="{2B984D2A-DACF-400F-8E1B-CB5866FEFD49}"/>
              </a:ext>
            </a:extLst>
          </p:cNvPr>
          <p:cNvSpPr/>
          <p:nvPr/>
        </p:nvSpPr>
        <p:spPr>
          <a:xfrm flipH="1">
            <a:off x="969562" y="3756206"/>
            <a:ext cx="808437" cy="16474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13" name="Прямоугольник: скругленные углы 12">
            <a:extLst>
              <a:ext uri="{FF2B5EF4-FFF2-40B4-BE49-F238E27FC236}">
                <a16:creationId xmlns:a16="http://schemas.microsoft.com/office/drawing/2014/main" id="{6735584E-CCE8-4D17-98BC-05E8D3E29FE8}"/>
              </a:ext>
            </a:extLst>
          </p:cNvPr>
          <p:cNvSpPr/>
          <p:nvPr/>
        </p:nvSpPr>
        <p:spPr>
          <a:xfrm flipH="1">
            <a:off x="260346" y="3756206"/>
            <a:ext cx="709215" cy="16474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14" name="Прямоугольник: скругленные углы 13">
            <a:extLst>
              <a:ext uri="{FF2B5EF4-FFF2-40B4-BE49-F238E27FC236}">
                <a16:creationId xmlns:a16="http://schemas.microsoft.com/office/drawing/2014/main" id="{8A4FB3AB-07E9-4FBB-B2AA-24F89302E1C5}"/>
              </a:ext>
            </a:extLst>
          </p:cNvPr>
          <p:cNvSpPr/>
          <p:nvPr/>
        </p:nvSpPr>
        <p:spPr>
          <a:xfrm flipH="1">
            <a:off x="6657975" y="3957839"/>
            <a:ext cx="1176338" cy="1610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cxnSp>
        <p:nvCxnSpPr>
          <p:cNvPr id="16" name="Прямая со стрелкой 15">
            <a:extLst>
              <a:ext uri="{FF2B5EF4-FFF2-40B4-BE49-F238E27FC236}">
                <a16:creationId xmlns:a16="http://schemas.microsoft.com/office/drawing/2014/main" id="{F70CBFD8-B9B3-4F29-9EB1-ADE97551451C}"/>
              </a:ext>
            </a:extLst>
          </p:cNvPr>
          <p:cNvCxnSpPr>
            <a:cxnSpLocks/>
            <a:stCxn id="12" idx="1"/>
            <a:endCxn id="14" idx="3"/>
          </p:cNvCxnSpPr>
          <p:nvPr/>
        </p:nvCxnSpPr>
        <p:spPr>
          <a:xfrm>
            <a:off x="1777999" y="3838576"/>
            <a:ext cx="4879976" cy="1997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Прямоугольник 18">
            <a:extLst>
              <a:ext uri="{FF2B5EF4-FFF2-40B4-BE49-F238E27FC236}">
                <a16:creationId xmlns:a16="http://schemas.microsoft.com/office/drawing/2014/main" id="{AB09B43A-D397-47AA-900B-EE5F3D22F210}"/>
              </a:ext>
            </a:extLst>
          </p:cNvPr>
          <p:cNvSpPr/>
          <p:nvPr/>
        </p:nvSpPr>
        <p:spPr>
          <a:xfrm>
            <a:off x="190920" y="6224815"/>
            <a:ext cx="11740733" cy="375552"/>
          </a:xfrm>
          <a:prstGeom prst="rect">
            <a:avLst/>
          </a:prstGeom>
        </p:spPr>
        <p:txBody>
          <a:bodyPr wrap="square">
            <a:spAutoFit/>
          </a:bodyPr>
          <a:lstStyle/>
          <a:p>
            <a:pPr>
              <a:lnSpc>
                <a:spcPct val="107000"/>
              </a:lnSpc>
              <a:spcAft>
                <a:spcPts val="0"/>
              </a:spcAft>
            </a:pPr>
            <a:r>
              <a:rPr lang="ru-RU"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Мы получили суммы продаж по соответствующим датам и общий итог по точке синхронизации</a:t>
            </a:r>
            <a:endParaRPr lang="ru-RU"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8B687924-7AD9-45B8-9C43-EA4F9476494E}"/>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35022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2" grpId="0" animBg="1"/>
      <p:bldP spid="13" grpId="0" animBg="1"/>
      <p:bldP spid="14"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283AE405-DF0C-4B6C-83E9-21E444C777E9}"/>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20797B5-0CA9-4FA8-91A6-F23980DE84D0}"/>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7" name="TextBox 6">
            <a:extLst>
              <a:ext uri="{FF2B5EF4-FFF2-40B4-BE49-F238E27FC236}">
                <a16:creationId xmlns:a16="http://schemas.microsoft.com/office/drawing/2014/main" id="{D7B1DA50-1969-456D-9FFA-A86CB2070FEA}"/>
              </a:ext>
            </a:extLst>
          </p:cNvPr>
          <p:cNvSpPr txBox="1"/>
          <p:nvPr/>
        </p:nvSpPr>
        <p:spPr>
          <a:xfrm>
            <a:off x="190920" y="1399926"/>
            <a:ext cx="3960165" cy="461665"/>
          </a:xfrm>
          <a:prstGeom prst="rect">
            <a:avLst/>
          </a:prstGeom>
          <a:noFill/>
        </p:spPr>
        <p:txBody>
          <a:bodyPr wrap="square" rtlCol="0">
            <a:spAutoFit/>
          </a:bodyPr>
          <a:lstStyle/>
          <a:p>
            <a:r>
              <a:rPr lang="ru-RU" sz="2400" b="1" dirty="0"/>
              <a:t>ПРИМЕР АНАЛИЗА ДАННЫХ</a:t>
            </a:r>
          </a:p>
        </p:txBody>
      </p:sp>
      <p:pic>
        <p:nvPicPr>
          <p:cNvPr id="10" name="Picture 126" descr="http://helpsw.datacenter.ssbs.com.ua/SWEDocs/SWE/2.64.1/Html/Images/drex_swra_otchet__analiz_prodazh_custom_3.png">
            <a:extLst>
              <a:ext uri="{FF2B5EF4-FFF2-40B4-BE49-F238E27FC236}">
                <a16:creationId xmlns:a16="http://schemas.microsoft.com/office/drawing/2014/main" id="{B9196017-3AAE-44AA-B0C7-8F3F1BB7394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0920" y="3159769"/>
            <a:ext cx="5455285" cy="3302000"/>
          </a:xfrm>
          <a:prstGeom prst="rect">
            <a:avLst/>
          </a:prstGeom>
          <a:noFill/>
          <a:ln>
            <a:noFill/>
          </a:ln>
        </p:spPr>
      </p:pic>
      <p:sp>
        <p:nvSpPr>
          <p:cNvPr id="2" name="Прямоугольник 1">
            <a:extLst>
              <a:ext uri="{FF2B5EF4-FFF2-40B4-BE49-F238E27FC236}">
                <a16:creationId xmlns:a16="http://schemas.microsoft.com/office/drawing/2014/main" id="{89A54EEB-2947-4F8B-A28D-162D47B41CFB}"/>
              </a:ext>
            </a:extLst>
          </p:cNvPr>
          <p:cNvSpPr/>
          <p:nvPr/>
        </p:nvSpPr>
        <p:spPr>
          <a:xfrm>
            <a:off x="190920" y="1869752"/>
            <a:ext cx="11333423" cy="338554"/>
          </a:xfrm>
          <a:prstGeom prst="rect">
            <a:avLst/>
          </a:prstGeom>
        </p:spPr>
        <p:txBody>
          <a:bodyPr wrap="square">
            <a:spAutoFit/>
          </a:bodyPr>
          <a:lstStyle/>
          <a:p>
            <a:r>
              <a:rPr lang="ru-RU" sz="1600" b="1" dirty="0">
                <a:solidFill>
                  <a:srgbClr val="FF0000"/>
                </a:solidFill>
                <a:latin typeface="Calibri" panose="020F0502020204030204" pitchFamily="34" charset="0"/>
                <a:ea typeface="Times New Roman" panose="02020603050405020304" pitchFamily="18" charset="0"/>
              </a:rPr>
              <a:t>По каким документам осуществлялись продажи, какая продукция была реализована и в каком количестве:</a:t>
            </a:r>
            <a:endParaRPr lang="ru-RU" sz="1600" b="1" dirty="0">
              <a:solidFill>
                <a:srgbClr val="FF0000"/>
              </a:solidFill>
            </a:endParaRPr>
          </a:p>
        </p:txBody>
      </p:sp>
      <p:sp>
        <p:nvSpPr>
          <p:cNvPr id="4" name="Прямоугольник 3">
            <a:extLst>
              <a:ext uri="{FF2B5EF4-FFF2-40B4-BE49-F238E27FC236}">
                <a16:creationId xmlns:a16="http://schemas.microsoft.com/office/drawing/2014/main" id="{23DFD790-AE3C-41C6-86D8-0A9063DCA220}"/>
              </a:ext>
            </a:extLst>
          </p:cNvPr>
          <p:cNvSpPr/>
          <p:nvPr/>
        </p:nvSpPr>
        <p:spPr>
          <a:xfrm>
            <a:off x="190920" y="2268784"/>
            <a:ext cx="11810160" cy="871008"/>
          </a:xfrm>
          <a:prstGeom prst="rect">
            <a:avLst/>
          </a:prstGeom>
        </p:spPr>
        <p:txBody>
          <a:bodyPr wrap="square">
            <a:spAutoFit/>
          </a:bodyPr>
          <a:lstStyle/>
          <a:p>
            <a:pPr>
              <a:lnSpc>
                <a:spcPct val="107000"/>
              </a:lnSpc>
              <a:spcAft>
                <a:spcPts val="0"/>
              </a:spcAft>
            </a:pPr>
            <a:r>
              <a:rPr lang="ru-RU"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Для этого, добавим в </a:t>
            </a:r>
            <a:r>
              <a:rPr lang="ru-RU"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Область строк:</a:t>
            </a:r>
            <a:r>
              <a:rPr lang="ru-RU"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ru-RU"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Номер накладной</a:t>
            </a:r>
            <a:r>
              <a:rPr lang="ru-RU"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и </a:t>
            </a:r>
            <a:r>
              <a:rPr lang="ru-RU"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Наименование продукции</a:t>
            </a:r>
            <a:r>
              <a:rPr lang="ru-RU"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а в </a:t>
            </a:r>
            <a:r>
              <a:rPr lang="ru-RU"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Область данных </a:t>
            </a:r>
            <a:r>
              <a:rPr lang="ru-RU"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добавим поле </a:t>
            </a:r>
            <a:r>
              <a:rPr lang="ru-RU"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Количество.</a:t>
            </a:r>
            <a:r>
              <a:rPr lang="ru-RU"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Мы получили итоговые суммы по каждой накладной и товарной позиции с одновременным отображением итоговых количеств</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25" descr="http://helpsw.datacenter.ssbs.com.ua/SWEDocs/SWE/2.64.1/Html/Images/drex_swra_otchet__analiz_prodazh_custom_4.png">
            <a:extLst>
              <a:ext uri="{FF2B5EF4-FFF2-40B4-BE49-F238E27FC236}">
                <a16:creationId xmlns:a16="http://schemas.microsoft.com/office/drawing/2014/main" id="{CB39DB44-0DBD-41BC-AF02-EEF34621A1C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50621" y="3159769"/>
            <a:ext cx="5455285" cy="3302000"/>
          </a:xfrm>
          <a:prstGeom prst="rect">
            <a:avLst/>
          </a:prstGeom>
          <a:noFill/>
          <a:ln>
            <a:noFill/>
          </a:ln>
        </p:spPr>
      </p:pic>
      <p:sp>
        <p:nvSpPr>
          <p:cNvPr id="14" name="Прямоугольник 13">
            <a:extLst>
              <a:ext uri="{FF2B5EF4-FFF2-40B4-BE49-F238E27FC236}">
                <a16:creationId xmlns:a16="http://schemas.microsoft.com/office/drawing/2014/main" id="{40C10F53-E74D-4896-A0DE-3A7268D0B24F}"/>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30920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283AE405-DF0C-4B6C-83E9-21E444C777E9}"/>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20797B5-0CA9-4FA8-91A6-F23980DE84D0}"/>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7" name="TextBox 6">
            <a:extLst>
              <a:ext uri="{FF2B5EF4-FFF2-40B4-BE49-F238E27FC236}">
                <a16:creationId xmlns:a16="http://schemas.microsoft.com/office/drawing/2014/main" id="{BE7DD602-0BCE-430B-B4EC-C88AEDB7BB2C}"/>
              </a:ext>
            </a:extLst>
          </p:cNvPr>
          <p:cNvSpPr txBox="1"/>
          <p:nvPr/>
        </p:nvSpPr>
        <p:spPr>
          <a:xfrm>
            <a:off x="190920" y="1399926"/>
            <a:ext cx="3960165" cy="461665"/>
          </a:xfrm>
          <a:prstGeom prst="rect">
            <a:avLst/>
          </a:prstGeom>
          <a:noFill/>
        </p:spPr>
        <p:txBody>
          <a:bodyPr wrap="square" rtlCol="0">
            <a:spAutoFit/>
          </a:bodyPr>
          <a:lstStyle/>
          <a:p>
            <a:r>
              <a:rPr lang="ru-RU" sz="2400" b="1" dirty="0"/>
              <a:t>ПРИМЕР АНАЛИЗА ДАННЫХ</a:t>
            </a:r>
          </a:p>
        </p:txBody>
      </p:sp>
      <p:sp>
        <p:nvSpPr>
          <p:cNvPr id="10" name="Прямоугольник 9">
            <a:extLst>
              <a:ext uri="{FF2B5EF4-FFF2-40B4-BE49-F238E27FC236}">
                <a16:creationId xmlns:a16="http://schemas.microsoft.com/office/drawing/2014/main" id="{980B36C4-7D7A-4373-882B-6E2A74C1115D}"/>
              </a:ext>
            </a:extLst>
          </p:cNvPr>
          <p:cNvSpPr/>
          <p:nvPr/>
        </p:nvSpPr>
        <p:spPr>
          <a:xfrm>
            <a:off x="190921" y="1826210"/>
            <a:ext cx="5702300" cy="584775"/>
          </a:xfrm>
          <a:prstGeom prst="rect">
            <a:avLst/>
          </a:prstGeom>
        </p:spPr>
        <p:txBody>
          <a:bodyPr wrap="square">
            <a:spAutoFit/>
          </a:bodyPr>
          <a:lstStyle/>
          <a:p>
            <a:r>
              <a:rPr lang="ru-RU" sz="1600" b="1" dirty="0">
                <a:solidFill>
                  <a:srgbClr val="FF0000"/>
                </a:solidFill>
                <a:latin typeface="Calibri" panose="020F0502020204030204" pitchFamily="34" charset="0"/>
                <a:ea typeface="Times New Roman" panose="02020603050405020304" pitchFamily="18" charset="0"/>
              </a:rPr>
              <a:t>Если нам интересны итоги по продукции в разрезе дат, то достаточно из Области строк убрать Номер накладной:</a:t>
            </a:r>
            <a:endParaRPr lang="ru-RU" sz="1600" b="1" dirty="0">
              <a:solidFill>
                <a:srgbClr val="FF0000"/>
              </a:solidFill>
            </a:endParaRPr>
          </a:p>
        </p:txBody>
      </p:sp>
      <p:pic>
        <p:nvPicPr>
          <p:cNvPr id="11" name="Picture 124" descr="http://helpsw.datacenter.ssbs.com.ua/SWEDocs/SWE/2.64.1/Html/Images/drex_swra_otchet__analiz_prodazh_custom_5.png">
            <a:extLst>
              <a:ext uri="{FF2B5EF4-FFF2-40B4-BE49-F238E27FC236}">
                <a16:creationId xmlns:a16="http://schemas.microsoft.com/office/drawing/2014/main" id="{1869736E-4D9A-40B8-B2C9-7DACC0CF6F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0920" y="2454527"/>
            <a:ext cx="5455137" cy="4027372"/>
          </a:xfrm>
          <a:prstGeom prst="rect">
            <a:avLst/>
          </a:prstGeom>
          <a:noFill/>
          <a:ln>
            <a:noFill/>
          </a:ln>
        </p:spPr>
      </p:pic>
      <p:sp>
        <p:nvSpPr>
          <p:cNvPr id="12" name="Прямоугольник 11">
            <a:extLst>
              <a:ext uri="{FF2B5EF4-FFF2-40B4-BE49-F238E27FC236}">
                <a16:creationId xmlns:a16="http://schemas.microsoft.com/office/drawing/2014/main" id="{7107FBCD-081A-4813-87BD-7C8D6EC1D113}"/>
              </a:ext>
            </a:extLst>
          </p:cNvPr>
          <p:cNvSpPr/>
          <p:nvPr/>
        </p:nvSpPr>
        <p:spPr>
          <a:xfrm>
            <a:off x="6095999" y="1836325"/>
            <a:ext cx="5905079" cy="584775"/>
          </a:xfrm>
          <a:prstGeom prst="rect">
            <a:avLst/>
          </a:prstGeom>
        </p:spPr>
        <p:txBody>
          <a:bodyPr wrap="square">
            <a:spAutoFit/>
          </a:bodyPr>
          <a:lstStyle/>
          <a:p>
            <a:r>
              <a:rPr lang="ru-RU" sz="1600" b="1" dirty="0">
                <a:solidFill>
                  <a:srgbClr val="FF0000"/>
                </a:solidFill>
                <a:latin typeface="Calibri" panose="020F0502020204030204" pitchFamily="34" charset="0"/>
                <a:ea typeface="Times New Roman" panose="02020603050405020304" pitchFamily="18" charset="0"/>
              </a:rPr>
              <a:t>Если  из Области строк убрать поле Дата накладной, то получим сводные итоги в разрезе продукции:</a:t>
            </a:r>
            <a:endParaRPr lang="ru-RU" sz="1600" b="1" dirty="0">
              <a:solidFill>
                <a:srgbClr val="FF0000"/>
              </a:solidFill>
            </a:endParaRPr>
          </a:p>
        </p:txBody>
      </p:sp>
      <p:pic>
        <p:nvPicPr>
          <p:cNvPr id="13" name="Picture 123" descr="http://helpsw.datacenter.ssbs.com.ua/SWEDocs/SWE/2.64.1/Html/Images/drex_swra_otchet__analiz_prodazh_custom_6.png">
            <a:extLst>
              <a:ext uri="{FF2B5EF4-FFF2-40B4-BE49-F238E27FC236}">
                <a16:creationId xmlns:a16="http://schemas.microsoft.com/office/drawing/2014/main" id="{98AB2191-5598-4014-8BCB-2178319D8BE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454527"/>
            <a:ext cx="5918835" cy="3708400"/>
          </a:xfrm>
          <a:prstGeom prst="rect">
            <a:avLst/>
          </a:prstGeom>
          <a:noFill/>
          <a:ln>
            <a:noFill/>
          </a:ln>
        </p:spPr>
      </p:pic>
      <p:sp>
        <p:nvSpPr>
          <p:cNvPr id="16" name="Прямоугольник 15">
            <a:extLst>
              <a:ext uri="{FF2B5EF4-FFF2-40B4-BE49-F238E27FC236}">
                <a16:creationId xmlns:a16="http://schemas.microsoft.com/office/drawing/2014/main" id="{E356D241-7F3B-4C45-8FA9-69E8EC3AC049}"/>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22591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283AE405-DF0C-4B6C-83E9-21E444C777E9}"/>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20797B5-0CA9-4FA8-91A6-F23980DE84D0}"/>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2" name="Прямоугольник 1">
            <a:extLst>
              <a:ext uri="{FF2B5EF4-FFF2-40B4-BE49-F238E27FC236}">
                <a16:creationId xmlns:a16="http://schemas.microsoft.com/office/drawing/2014/main" id="{80D1FEDC-9810-4BE9-A35C-C17DC52790B2}"/>
              </a:ext>
            </a:extLst>
          </p:cNvPr>
          <p:cNvSpPr/>
          <p:nvPr/>
        </p:nvSpPr>
        <p:spPr>
          <a:xfrm>
            <a:off x="190920" y="1441457"/>
            <a:ext cx="11884965" cy="671915"/>
          </a:xfrm>
          <a:prstGeom prst="rect">
            <a:avLst/>
          </a:prstGeom>
        </p:spPr>
        <p:txBody>
          <a:bodyPr wrap="square">
            <a:spAutoFit/>
          </a:bodyPr>
          <a:lstStyle/>
          <a:p>
            <a:pPr>
              <a:lnSpc>
                <a:spcPct val="107000"/>
              </a:lnSpc>
              <a:spcAft>
                <a:spcPts val="0"/>
              </a:spcAft>
            </a:pPr>
            <a:r>
              <a:rPr lang="ru-RU"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Выполним двумерный анализ продаж по иерархии классификации продукции: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категорий, групп и типов продукции.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В Область строк</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поместим поля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Категория продукции</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и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Группа продукции</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в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Область данных</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 поле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Количество</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122" descr="http://helpsw.datacenter.ssbs.com.ua/SWEDocs/SWE/2.64.1/Html/Images/drex_swra_otchet__analiz_prodazh_custom_7.png">
            <a:extLst>
              <a:ext uri="{FF2B5EF4-FFF2-40B4-BE49-F238E27FC236}">
                <a16:creationId xmlns:a16="http://schemas.microsoft.com/office/drawing/2014/main" id="{5E97881D-A4B1-413E-9D23-B140408C173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2216" y="2380996"/>
            <a:ext cx="5658485" cy="3644900"/>
          </a:xfrm>
          <a:prstGeom prst="rect">
            <a:avLst/>
          </a:prstGeom>
          <a:noFill/>
          <a:ln>
            <a:noFill/>
          </a:ln>
        </p:spPr>
      </p:pic>
      <p:sp>
        <p:nvSpPr>
          <p:cNvPr id="3" name="Прямоугольник 2">
            <a:extLst>
              <a:ext uri="{FF2B5EF4-FFF2-40B4-BE49-F238E27FC236}">
                <a16:creationId xmlns:a16="http://schemas.microsoft.com/office/drawing/2014/main" id="{7046AFD0-160B-4D68-BA24-95550F03682F}"/>
              </a:ext>
            </a:extLst>
          </p:cNvPr>
          <p:cNvSpPr/>
          <p:nvPr/>
        </p:nvSpPr>
        <p:spPr>
          <a:xfrm>
            <a:off x="6096000" y="2638780"/>
            <a:ext cx="5979885" cy="2746457"/>
          </a:xfrm>
          <a:prstGeom prst="rect">
            <a:avLst/>
          </a:prstGeom>
        </p:spPr>
        <p:txBody>
          <a:bodyPr wrap="square">
            <a:spAutoFit/>
          </a:bodyPr>
          <a:lstStyle/>
          <a:p>
            <a:pPr>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Если добавить в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Область колонок</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поле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Тип продукции,</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то мы получим еще одно измерение - горизонтальное. </a:t>
            </a:r>
          </a:p>
          <a:p>
            <a:pPr>
              <a:lnSpc>
                <a:spcPct val="107000"/>
              </a:lnSpc>
              <a:spcAft>
                <a:spcPts val="0"/>
              </a:spcAft>
            </a:pPr>
            <a:endPar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ru-RU"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В вертикальном направлении формируются промежуточные и финальные итоги по категории и группе продукции. </a:t>
            </a:r>
          </a:p>
          <a:p>
            <a:pPr algn="ctr">
              <a:lnSpc>
                <a:spcPct val="107000"/>
              </a:lnSpc>
              <a:spcAft>
                <a:spcPts val="0"/>
              </a:spcAft>
            </a:pPr>
            <a:endParaRPr lang="ru-RU"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ru-RU"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В горизонтальном направлении формируются промежуточные и финальные итоги  по типу продукции</a:t>
            </a:r>
            <a:endParaRPr 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9D96DBFB-3803-47DF-B2E6-DC74CE32EFB1}"/>
              </a:ext>
            </a:extLst>
          </p:cNvPr>
          <p:cNvSpPr/>
          <p:nvPr/>
        </p:nvSpPr>
        <p:spPr>
          <a:xfrm flipH="1">
            <a:off x="6158730" y="3469627"/>
            <a:ext cx="5917154" cy="102197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solidFill>
                  <a:srgbClr val="C00000"/>
                </a:solidFill>
                <a:effectLst/>
                <a:ea typeface="Calibri" panose="020F0502020204030204" pitchFamily="34" charset="0"/>
                <a:cs typeface="Times New Roman" panose="02020603050405020304" pitchFamily="18" charset="0"/>
              </a:rPr>
              <a:t> </a:t>
            </a:r>
          </a:p>
        </p:txBody>
      </p:sp>
      <p:sp>
        <p:nvSpPr>
          <p:cNvPr id="11" name="Прямоугольник: скругленные углы 10">
            <a:extLst>
              <a:ext uri="{FF2B5EF4-FFF2-40B4-BE49-F238E27FC236}">
                <a16:creationId xmlns:a16="http://schemas.microsoft.com/office/drawing/2014/main" id="{2148C7B0-8138-4923-8C37-CA98D03CC64D}"/>
              </a:ext>
            </a:extLst>
          </p:cNvPr>
          <p:cNvSpPr/>
          <p:nvPr/>
        </p:nvSpPr>
        <p:spPr>
          <a:xfrm flipH="1">
            <a:off x="6158730" y="4549387"/>
            <a:ext cx="5917154" cy="102197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solidFill>
                  <a:srgbClr val="C00000"/>
                </a:solidFill>
                <a:effectLst/>
                <a:ea typeface="Calibri" panose="020F0502020204030204" pitchFamily="34" charset="0"/>
                <a:cs typeface="Times New Roman" panose="02020603050405020304" pitchFamily="18" charset="0"/>
              </a:rPr>
              <a:t> </a:t>
            </a:r>
          </a:p>
        </p:txBody>
      </p:sp>
      <p:sp>
        <p:nvSpPr>
          <p:cNvPr id="14" name="Прямоугольник 13">
            <a:extLst>
              <a:ext uri="{FF2B5EF4-FFF2-40B4-BE49-F238E27FC236}">
                <a16:creationId xmlns:a16="http://schemas.microsoft.com/office/drawing/2014/main" id="{B8973738-8D38-4C74-9C31-4480AA2F825D}"/>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11384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283AE405-DF0C-4B6C-83E9-21E444C777E9}"/>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20797B5-0CA9-4FA8-91A6-F23980DE84D0}"/>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7" name="TextBox 6">
            <a:extLst>
              <a:ext uri="{FF2B5EF4-FFF2-40B4-BE49-F238E27FC236}">
                <a16:creationId xmlns:a16="http://schemas.microsoft.com/office/drawing/2014/main" id="{72119B2C-64C6-42E5-BB0E-D0AEABC57E52}"/>
              </a:ext>
            </a:extLst>
          </p:cNvPr>
          <p:cNvSpPr txBox="1"/>
          <p:nvPr/>
        </p:nvSpPr>
        <p:spPr>
          <a:xfrm>
            <a:off x="190919" y="1523187"/>
            <a:ext cx="9083709" cy="461665"/>
          </a:xfrm>
          <a:prstGeom prst="rect">
            <a:avLst/>
          </a:prstGeom>
          <a:noFill/>
        </p:spPr>
        <p:txBody>
          <a:bodyPr wrap="square" rtlCol="0">
            <a:spAutoFit/>
          </a:bodyPr>
          <a:lstStyle/>
          <a:p>
            <a:r>
              <a:rPr lang="ru-RU" sz="2400" b="1" dirty="0"/>
              <a:t>Управление видами отображения SWRA-отчетов</a:t>
            </a:r>
          </a:p>
        </p:txBody>
      </p:sp>
      <p:sp>
        <p:nvSpPr>
          <p:cNvPr id="3" name="Прямоугольник 2">
            <a:extLst>
              <a:ext uri="{FF2B5EF4-FFF2-40B4-BE49-F238E27FC236}">
                <a16:creationId xmlns:a16="http://schemas.microsoft.com/office/drawing/2014/main" id="{9BC4967D-2423-4DD9-8806-318C669F10AD}"/>
              </a:ext>
            </a:extLst>
          </p:cNvPr>
          <p:cNvSpPr/>
          <p:nvPr/>
        </p:nvSpPr>
        <p:spPr>
          <a:xfrm>
            <a:off x="625231" y="2607598"/>
            <a:ext cx="10941537" cy="2450094"/>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Пользователь может изменить базовое представление с помощью приема </a:t>
            </a:r>
            <a:r>
              <a:rPr lang="ru-RU"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Drag&amp;Drop</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(путем перетаскивания объектов)</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В результате отчет принимает новую форму, которая может быть сохранена для повторного использования</a:t>
            </a:r>
          </a:p>
          <a:p>
            <a:pPr marL="285750" indent="-285750">
              <a:lnSpc>
                <a:spcPct val="107000"/>
              </a:lnSpc>
              <a:spcAft>
                <a:spcPts val="0"/>
              </a:spcAft>
              <a:buFont typeface="Arial" panose="020B0604020202020204" pitchFamily="34" charset="0"/>
              <a:buChar char="•"/>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Система поддерживает</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ru-RU"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сохранение произвольного количества видов отчета</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 и предоставляет пользователю возможность не создавать заново отчет с требуемым набором полей в областях строк и столбцов, а просто выбрать сохраненный вид отображения из списка и вывести его на экран</a:t>
            </a:r>
          </a:p>
          <a:p>
            <a:pPr marL="285750" indent="-285750">
              <a:lnSpc>
                <a:spcPct val="107000"/>
              </a:lnSpc>
              <a:spcAft>
                <a:spcPts val="0"/>
              </a:spcAft>
              <a:buFont typeface="Arial" panose="020B0604020202020204" pitchFamily="34" charset="0"/>
              <a:buChar char="•"/>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Созданные виды отчета могут быть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предоставлены для работы другим пользователям</a:t>
            </a:r>
          </a:p>
          <a:p>
            <a:pPr marL="285750" indent="-285750">
              <a:lnSpc>
                <a:spcPct val="107000"/>
              </a:lnSpc>
              <a:spcAft>
                <a:spcPts val="0"/>
              </a:spcAft>
              <a:buFont typeface="Arial" panose="020B0604020202020204" pitchFamily="34" charset="0"/>
              <a:buChar char="•"/>
            </a:pP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Управление правами на использование видов отчета реализует администратор</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6A65B7CC-0284-4245-8026-03F196B6FDE4}"/>
              </a:ext>
            </a:extLst>
          </p:cNvPr>
          <p:cNvSpPr/>
          <p:nvPr/>
        </p:nvSpPr>
        <p:spPr>
          <a:xfrm flipH="1">
            <a:off x="190919" y="2513601"/>
            <a:ext cx="11652737" cy="263896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13" name="Прямоугольник 12">
            <a:extLst>
              <a:ext uri="{FF2B5EF4-FFF2-40B4-BE49-F238E27FC236}">
                <a16:creationId xmlns:a16="http://schemas.microsoft.com/office/drawing/2014/main" id="{9587CD2E-7C9D-4F7E-BCE1-D687BF950CEA}"/>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30748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8" name="Стрелка: пятиугольник 7">
            <a:extLst>
              <a:ext uri="{FF2B5EF4-FFF2-40B4-BE49-F238E27FC236}">
                <a16:creationId xmlns:a16="http://schemas.microsoft.com/office/drawing/2014/main" id="{283AE405-DF0C-4B6C-83E9-21E444C777E9}"/>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420797B5-0CA9-4FA8-91A6-F23980DE84D0}"/>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7" name="TextBox 6">
            <a:extLst>
              <a:ext uri="{FF2B5EF4-FFF2-40B4-BE49-F238E27FC236}">
                <a16:creationId xmlns:a16="http://schemas.microsoft.com/office/drawing/2014/main" id="{73484D52-F87F-452F-8CEB-F0F641F31CC5}"/>
              </a:ext>
            </a:extLst>
          </p:cNvPr>
          <p:cNvSpPr txBox="1"/>
          <p:nvPr/>
        </p:nvSpPr>
        <p:spPr>
          <a:xfrm>
            <a:off x="190919" y="2568051"/>
            <a:ext cx="6979138" cy="461665"/>
          </a:xfrm>
          <a:prstGeom prst="rect">
            <a:avLst/>
          </a:prstGeom>
          <a:noFill/>
        </p:spPr>
        <p:txBody>
          <a:bodyPr wrap="square" rtlCol="0">
            <a:spAutoFit/>
          </a:bodyPr>
          <a:lstStyle/>
          <a:p>
            <a:r>
              <a:rPr lang="ru-RU" sz="2400" b="1" dirty="0">
                <a:solidFill>
                  <a:srgbClr val="C00000"/>
                </a:solidFill>
              </a:rPr>
              <a:t>Управление видами отображения SWRA-отчетов</a:t>
            </a:r>
          </a:p>
        </p:txBody>
      </p:sp>
      <p:sp>
        <p:nvSpPr>
          <p:cNvPr id="10" name="Прямоугольник 9">
            <a:extLst>
              <a:ext uri="{FF2B5EF4-FFF2-40B4-BE49-F238E27FC236}">
                <a16:creationId xmlns:a16="http://schemas.microsoft.com/office/drawing/2014/main" id="{C5F0B2CD-2DE1-4CB3-81A8-E42805F16D34}"/>
              </a:ext>
            </a:extLst>
          </p:cNvPr>
          <p:cNvSpPr/>
          <p:nvPr/>
        </p:nvSpPr>
        <p:spPr>
          <a:xfrm>
            <a:off x="304800" y="3557690"/>
            <a:ext cx="7057859" cy="671915"/>
          </a:xfrm>
          <a:prstGeom prst="rect">
            <a:avLst/>
          </a:prstGeom>
        </p:spPr>
        <p:txBody>
          <a:bodyPr wrap="square">
            <a:spAutoFit/>
          </a:bodyPr>
          <a:lstStyle/>
          <a:p>
            <a:pPr>
              <a:lnSpc>
                <a:spcPct val="107000"/>
              </a:lnSpc>
              <a:spcAft>
                <a:spcPts val="0"/>
              </a:spcAft>
            </a:pP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После создания новый вид отчета становится доступен пользователю и отображается в выпадающем списке «Виды отчета»</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скругленные углы 10">
            <a:extLst>
              <a:ext uri="{FF2B5EF4-FFF2-40B4-BE49-F238E27FC236}">
                <a16:creationId xmlns:a16="http://schemas.microsoft.com/office/drawing/2014/main" id="{3AE162B6-BE08-401D-ACC4-DABA1DB1CC35}"/>
              </a:ext>
            </a:extLst>
          </p:cNvPr>
          <p:cNvSpPr/>
          <p:nvPr/>
        </p:nvSpPr>
        <p:spPr>
          <a:xfrm flipH="1">
            <a:off x="190919" y="3429000"/>
            <a:ext cx="7298452" cy="95740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pic>
        <p:nvPicPr>
          <p:cNvPr id="12" name="Рисунок 11">
            <a:extLst>
              <a:ext uri="{FF2B5EF4-FFF2-40B4-BE49-F238E27FC236}">
                <a16:creationId xmlns:a16="http://schemas.microsoft.com/office/drawing/2014/main" id="{31E4E2BF-DD3F-4730-97D5-6F85B1117794}"/>
              </a:ext>
            </a:extLst>
          </p:cNvPr>
          <p:cNvPicPr/>
          <p:nvPr/>
        </p:nvPicPr>
        <p:blipFill>
          <a:blip r:embed="rId4"/>
          <a:stretch>
            <a:fillRect/>
          </a:stretch>
        </p:blipFill>
        <p:spPr>
          <a:xfrm>
            <a:off x="8142515" y="1663099"/>
            <a:ext cx="3744685" cy="4330369"/>
          </a:xfrm>
          <a:prstGeom prst="rect">
            <a:avLst/>
          </a:prstGeom>
          <a:ln>
            <a:solidFill>
              <a:schemeClr val="bg1">
                <a:lumMod val="75000"/>
              </a:schemeClr>
            </a:solidFill>
          </a:ln>
        </p:spPr>
      </p:pic>
      <p:sp>
        <p:nvSpPr>
          <p:cNvPr id="15" name="Прямоугольник 14">
            <a:extLst>
              <a:ext uri="{FF2B5EF4-FFF2-40B4-BE49-F238E27FC236}">
                <a16:creationId xmlns:a16="http://schemas.microsoft.com/office/drawing/2014/main" id="{EC0D7621-2423-4BBC-AAAE-CAB82CEAFF1A}"/>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163346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пятиугольник 20">
            <a:extLst>
              <a:ext uri="{FF2B5EF4-FFF2-40B4-BE49-F238E27FC236}">
                <a16:creationId xmlns:a16="http://schemas.microsoft.com/office/drawing/2014/main" id="{A65675A4-C983-4968-A925-FF91F6AEDF47}"/>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8FB04F67-07F9-4B9A-BA37-7B7F9E10947D}"/>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11" name="Рисунок 10">
            <a:extLst>
              <a:ext uri="{FF2B5EF4-FFF2-40B4-BE49-F238E27FC236}">
                <a16:creationId xmlns:a16="http://schemas.microsoft.com/office/drawing/2014/main" id="{2D966A58-3445-418B-9B83-E3D19E375F81}"/>
              </a:ext>
            </a:extLst>
          </p:cNvPr>
          <p:cNvPicPr>
            <a:picLocks noChangeAspect="1"/>
          </p:cNvPicPr>
          <p:nvPr/>
        </p:nvPicPr>
        <p:blipFill rotWithShape="1">
          <a:blip r:embed="rId3"/>
          <a:srcRect t="77105" r="1042"/>
          <a:stretch/>
        </p:blipFill>
        <p:spPr>
          <a:xfrm>
            <a:off x="-1" y="-248"/>
            <a:ext cx="12202583" cy="285997"/>
          </a:xfrm>
          <a:prstGeom prst="rect">
            <a:avLst/>
          </a:prstGeom>
        </p:spPr>
      </p:pic>
      <p:pic>
        <p:nvPicPr>
          <p:cNvPr id="12" name="Рисунок 11">
            <a:extLst>
              <a:ext uri="{FF2B5EF4-FFF2-40B4-BE49-F238E27FC236}">
                <a16:creationId xmlns:a16="http://schemas.microsoft.com/office/drawing/2014/main" id="{2059A2C3-5416-4EA6-B211-3D02411476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2484" y="317610"/>
            <a:ext cx="1258595" cy="305273"/>
          </a:xfrm>
          <a:prstGeom prst="rect">
            <a:avLst/>
          </a:prstGeom>
        </p:spPr>
      </p:pic>
      <p:sp>
        <p:nvSpPr>
          <p:cNvPr id="22" name="TextBox 21">
            <a:extLst>
              <a:ext uri="{FF2B5EF4-FFF2-40B4-BE49-F238E27FC236}">
                <a16:creationId xmlns:a16="http://schemas.microsoft.com/office/drawing/2014/main" id="{C5ECBCCE-7635-4B48-9D9E-D975F9340C23}"/>
              </a:ext>
            </a:extLst>
          </p:cNvPr>
          <p:cNvSpPr txBox="1"/>
          <p:nvPr/>
        </p:nvSpPr>
        <p:spPr>
          <a:xfrm>
            <a:off x="190921" y="367940"/>
            <a:ext cx="400008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ГЕНЕРАЦИЯ ОТЧЕТОВ</a:t>
            </a:r>
          </a:p>
        </p:txBody>
      </p:sp>
      <p:pic>
        <p:nvPicPr>
          <p:cNvPr id="14" name="Рисунок 13">
            <a:extLst>
              <a:ext uri="{FF2B5EF4-FFF2-40B4-BE49-F238E27FC236}">
                <a16:creationId xmlns:a16="http://schemas.microsoft.com/office/drawing/2014/main" id="{069E62AA-33CC-47CB-B6E0-43A6F110F570}"/>
              </a:ext>
            </a:extLst>
          </p:cNvPr>
          <p:cNvPicPr/>
          <p:nvPr/>
        </p:nvPicPr>
        <p:blipFill>
          <a:blip r:embed="rId5"/>
          <a:stretch>
            <a:fillRect/>
          </a:stretch>
        </p:blipFill>
        <p:spPr>
          <a:xfrm>
            <a:off x="1743495" y="2114102"/>
            <a:ext cx="7987880" cy="4182632"/>
          </a:xfrm>
          <a:prstGeom prst="rect">
            <a:avLst/>
          </a:prstGeom>
          <a:ln>
            <a:solidFill>
              <a:schemeClr val="bg1">
                <a:lumMod val="75000"/>
              </a:schemeClr>
            </a:solidFill>
          </a:ln>
        </p:spPr>
      </p:pic>
      <p:grpSp>
        <p:nvGrpSpPr>
          <p:cNvPr id="15" name="Группа 14">
            <a:extLst>
              <a:ext uri="{FF2B5EF4-FFF2-40B4-BE49-F238E27FC236}">
                <a16:creationId xmlns:a16="http://schemas.microsoft.com/office/drawing/2014/main" id="{59F1557D-33D5-4D27-B2E1-012F02FE2E78}"/>
              </a:ext>
            </a:extLst>
          </p:cNvPr>
          <p:cNvGrpSpPr/>
          <p:nvPr/>
        </p:nvGrpSpPr>
        <p:grpSpPr>
          <a:xfrm>
            <a:off x="1832096" y="2364896"/>
            <a:ext cx="8819905" cy="2916422"/>
            <a:chOff x="-3576694" y="-530215"/>
            <a:chExt cx="7797001" cy="2325159"/>
          </a:xfrm>
        </p:grpSpPr>
        <p:sp>
          <p:nvSpPr>
            <p:cNvPr id="23" name="Прямоугольник: скругленные углы 22">
              <a:extLst>
                <a:ext uri="{FF2B5EF4-FFF2-40B4-BE49-F238E27FC236}">
                  <a16:creationId xmlns:a16="http://schemas.microsoft.com/office/drawing/2014/main" id="{A8678E8D-8B51-4CC1-AAEF-0C6BFBE9F77A}"/>
                </a:ext>
              </a:extLst>
            </p:cNvPr>
            <p:cNvSpPr/>
            <p:nvPr/>
          </p:nvSpPr>
          <p:spPr>
            <a:xfrm>
              <a:off x="-3576694" y="1136802"/>
              <a:ext cx="1672466" cy="6581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24" name="Прямоугольник: скругленные углы 23">
              <a:extLst>
                <a:ext uri="{FF2B5EF4-FFF2-40B4-BE49-F238E27FC236}">
                  <a16:creationId xmlns:a16="http://schemas.microsoft.com/office/drawing/2014/main" id="{9C5380A3-7959-498E-A7CD-E18326045BCE}"/>
                </a:ext>
              </a:extLst>
            </p:cNvPr>
            <p:cNvSpPr/>
            <p:nvPr/>
          </p:nvSpPr>
          <p:spPr>
            <a:xfrm>
              <a:off x="964558" y="-530215"/>
              <a:ext cx="3255749" cy="789526"/>
            </a:xfrm>
            <a:prstGeom prst="roundRect">
              <a:avLst>
                <a:gd name="adj" fmla="val 675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Для </a:t>
              </a:r>
              <a:r>
                <a:rPr lang="ru-RU" sz="1600" b="1" dirty="0">
                  <a:solidFill>
                    <a:schemeClr val="tx1"/>
                  </a:solidFill>
                  <a:latin typeface="Calibri" panose="020F0502020204030204" pitchFamily="34" charset="0"/>
                  <a:cs typeface="Times New Roman" panose="02020603050405020304" pitchFamily="18" charset="0"/>
                </a:rPr>
                <a:t>генерации отчетов необходимо перейти в раздел «Отчеты», справочник «Генерация отчетов»</a:t>
              </a:r>
            </a:p>
          </p:txBody>
        </p:sp>
        <p:cxnSp>
          <p:nvCxnSpPr>
            <p:cNvPr id="25" name="Прямая со стрелкой 24">
              <a:extLst>
                <a:ext uri="{FF2B5EF4-FFF2-40B4-BE49-F238E27FC236}">
                  <a16:creationId xmlns:a16="http://schemas.microsoft.com/office/drawing/2014/main" id="{8FF65011-E106-4EAF-9245-B44949B92E93}"/>
                </a:ext>
              </a:extLst>
            </p:cNvPr>
            <p:cNvCxnSpPr>
              <a:cxnSpLocks/>
              <a:stCxn id="24" idx="1"/>
              <a:endCxn id="23" idx="3"/>
            </p:cNvCxnSpPr>
            <p:nvPr/>
          </p:nvCxnSpPr>
          <p:spPr>
            <a:xfrm flipH="1">
              <a:off x="-1904228" y="-135452"/>
              <a:ext cx="2868786" cy="16013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Прямоугольник 26">
            <a:extLst>
              <a:ext uri="{FF2B5EF4-FFF2-40B4-BE49-F238E27FC236}">
                <a16:creationId xmlns:a16="http://schemas.microsoft.com/office/drawing/2014/main" id="{43F01062-C50C-4000-AE75-41E26AE1C7F5}"/>
              </a:ext>
            </a:extLst>
          </p:cNvPr>
          <p:cNvSpPr/>
          <p:nvPr/>
        </p:nvSpPr>
        <p:spPr>
          <a:xfrm>
            <a:off x="190920" y="1450523"/>
            <a:ext cx="11518777" cy="375552"/>
          </a:xfrm>
          <a:prstGeom prst="rect">
            <a:avLst/>
          </a:prstGeom>
        </p:spPr>
        <p:txBody>
          <a:bodyPr wrap="square">
            <a:spAutoFit/>
          </a:bodyPr>
          <a:lstStyle/>
          <a:p>
            <a:pPr>
              <a:lnSpc>
                <a:spcPct val="107000"/>
              </a:lnSpc>
              <a:spcAft>
                <a:spcPts val="800"/>
              </a:spcAft>
            </a:pPr>
            <a:r>
              <a:rPr lang="ru-RU" b="1" dirty="0">
                <a:solidFill>
                  <a:srgbClr val="000000"/>
                </a:solidFill>
                <a:latin typeface="Calibri" panose="020F0502020204030204" pitchFamily="34" charset="0"/>
                <a:ea typeface="Calibri" panose="020F0502020204030204" pitchFamily="34" charset="0"/>
                <a:cs typeface="Calibri" panose="020F0502020204030204" pitchFamily="34" charset="0"/>
              </a:rPr>
              <a:t>Форма «Генерация отчетов» отображает перечень отчетов, к которым пользователю предоставлен доступ</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57837DF2-2515-4B55-A7FC-1AE1D5CCA64B}"/>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21580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8AEBB950-8890-4E6D-AF02-A696BAAF55F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556" b="90556" l="139" r="38750">
                        <a14:foregroundMark x1="34097" y1="43556" x2="37153" y2="9889"/>
                        <a14:foregroundMark x1="37153" y1="9889" x2="33958" y2="4778"/>
                        <a14:foregroundMark x1="33958" y1="4778" x2="9167" y2="8111"/>
                        <a14:foregroundMark x1="9167" y1="8111" x2="6111" y2="14889"/>
                        <a14:foregroundMark x1="6111" y1="14889" x2="4792" y2="45111"/>
                        <a14:foregroundMark x1="4792" y1="45111" x2="7569" y2="62111"/>
                        <a14:foregroundMark x1="7569" y1="62111" x2="7222" y2="75333"/>
                        <a14:foregroundMark x1="7222" y1="75333" x2="5764" y2="81556"/>
                        <a14:foregroundMark x1="5764" y1="81556" x2="7083" y2="88889"/>
                        <a14:foregroundMark x1="7083" y1="88889" x2="26875" y2="91667"/>
                        <a14:foregroundMark x1="26875" y1="91667" x2="35139" y2="88444"/>
                        <a14:foregroundMark x1="35139" y1="88444" x2="35208" y2="88222"/>
                        <a14:foregroundMark x1="39514" y1="5667" x2="32986" y2="29000"/>
                        <a14:foregroundMark x1="32986" y1="29000" x2="33403" y2="60778"/>
                        <a14:foregroundMark x1="33403" y1="60778" x2="35903" y2="68333"/>
                        <a14:foregroundMark x1="35903" y1="68333" x2="38819" y2="89556"/>
                        <a14:foregroundMark x1="34514" y1="10000" x2="30208" y2="11556"/>
                        <a14:foregroundMark x1="30208" y1="11556" x2="23194" y2="17889"/>
                        <a14:foregroundMark x1="23194" y1="17889" x2="19306" y2="24333"/>
                        <a14:foregroundMark x1="19306" y1="24333" x2="16250" y2="36889"/>
                        <a14:foregroundMark x1="16250" y1="36889" x2="15833" y2="64222"/>
                        <a14:foregroundMark x1="15833" y1="64222" x2="16806" y2="71222"/>
                        <a14:foregroundMark x1="16806" y1="71222" x2="17778" y2="73556"/>
                        <a14:foregroundMark x1="34514" y1="8667" x2="24306" y2="7667"/>
                        <a14:foregroundMark x1="24306" y1="7667" x2="17014" y2="9778"/>
                        <a14:foregroundMark x1="17014" y1="9778" x2="12292" y2="21333"/>
                        <a14:foregroundMark x1="12292" y1="21333" x2="9792" y2="46889"/>
                        <a14:foregroundMark x1="9792" y1="46889" x2="11042" y2="60333"/>
                        <a14:foregroundMark x1="31250" y1="6333" x2="7917" y2="5667"/>
                        <a14:foregroundMark x1="7917" y1="5667" x2="3889" y2="11333"/>
                        <a14:foregroundMark x1="3889" y1="11333" x2="694" y2="23333"/>
                        <a14:foregroundMark x1="694" y1="23333" x2="208" y2="40111"/>
                        <a14:foregroundMark x1="208" y1="40111" x2="5139" y2="86889"/>
                        <a14:foregroundMark x1="5139" y1="86889" x2="5208" y2="87111"/>
                        <a14:foregroundMark x1="7083" y1="64444" x2="15625" y2="38889"/>
                        <a14:foregroundMark x1="15625" y1="38889" x2="26042" y2="21111"/>
                        <a14:foregroundMark x1="26042" y1="21111" x2="26042" y2="17000"/>
                        <a14:foregroundMark x1="34236" y1="21889" x2="17361" y2="18556"/>
                        <a14:foregroundMark x1="17361" y1="18556" x2="3056" y2="20000"/>
                        <a14:foregroundMark x1="32917" y1="14000" x2="26458" y2="13000"/>
                        <a14:foregroundMark x1="26458" y1="13000" x2="21042" y2="16222"/>
                        <a14:foregroundMark x1="21042" y1="16222" x2="12153" y2="40333"/>
                        <a14:foregroundMark x1="23125" y1="38444" x2="22500" y2="27778"/>
                        <a14:foregroundMark x1="22500" y1="27778" x2="20972" y2="21333"/>
                        <a14:foregroundMark x1="20972" y1="21333" x2="6667" y2="10000"/>
                        <a14:foregroundMark x1="6667" y1="10000" x2="5903" y2="9667"/>
                        <a14:foregroundMark x1="38611" y1="6222" x2="4167" y2="6556"/>
                        <a14:foregroundMark x1="4167" y1="6556" x2="1181" y2="14333"/>
                        <a14:foregroundMark x1="1181" y1="14333" x2="1667" y2="29556"/>
                        <a14:foregroundMark x1="32847" y1="78667" x2="12431" y2="82000"/>
                        <a14:foregroundMark x1="32569" y1="71444" x2="20694" y2="85778"/>
                        <a14:foregroundMark x1="20694" y1="85778" x2="11806" y2="88778"/>
                        <a14:foregroundMark x1="11806" y1="88778" x2="7639" y2="86778"/>
                        <a14:foregroundMark x1="7639" y1="86778" x2="6597" y2="85444"/>
                        <a14:foregroundMark x1="16597" y1="72778" x2="12847" y2="76667"/>
                        <a14:foregroundMark x1="12847" y1="76667" x2="11528" y2="84000"/>
                        <a14:foregroundMark x1="11528" y1="84000" x2="19444" y2="90556"/>
                        <a14:foregroundMark x1="19444" y1="90556" x2="32014" y2="85111"/>
                        <a14:foregroundMark x1="15903" y1="64111" x2="7986" y2="60778"/>
                        <a14:foregroundMark x1="7986" y1="60778" x2="3194" y2="62111"/>
                        <a14:foregroundMark x1="3194" y1="62111" x2="2361" y2="63889"/>
                        <a14:foregroundMark x1="11250" y1="63889" x2="8056" y2="70667"/>
                        <a14:foregroundMark x1="8056" y1="70667" x2="8056" y2="71556"/>
                        <a14:foregroundMark x1="9861" y1="62444" x2="10278" y2="59000"/>
                      </a14:backgroundRemoval>
                    </a14:imgEffect>
                  </a14:imgLayer>
                </a14:imgProps>
              </a:ext>
              <a:ext uri="{28A0092B-C50C-407E-A947-70E740481C1C}">
                <a14:useLocalDpi xmlns:a14="http://schemas.microsoft.com/office/drawing/2010/main" val="0"/>
              </a:ext>
            </a:extLst>
          </a:blip>
          <a:srcRect t="2286" r="56873" b="6392"/>
          <a:stretch/>
        </p:blipFill>
        <p:spPr>
          <a:xfrm>
            <a:off x="0" y="123825"/>
            <a:ext cx="4991100" cy="6638925"/>
          </a:xfrm>
          <a:prstGeom prst="rect">
            <a:avLst/>
          </a:prstGeom>
        </p:spPr>
      </p:pic>
      <p:pic>
        <p:nvPicPr>
          <p:cNvPr id="4" name="Рисунок 3">
            <a:extLst>
              <a:ext uri="{FF2B5EF4-FFF2-40B4-BE49-F238E27FC236}">
                <a16:creationId xmlns:a16="http://schemas.microsoft.com/office/drawing/2014/main" id="{D3DF4064-7989-4AFF-89D9-EA731A5CC764}"/>
              </a:ext>
            </a:extLst>
          </p:cNvPr>
          <p:cNvPicPr>
            <a:picLocks noChangeAspect="1"/>
          </p:cNvPicPr>
          <p:nvPr/>
        </p:nvPicPr>
        <p:blipFill rotWithShape="1">
          <a:blip r:embed="rId5"/>
          <a:srcRect t="77105" r="1042"/>
          <a:stretch/>
        </p:blipFill>
        <p:spPr>
          <a:xfrm>
            <a:off x="1" y="6572251"/>
            <a:ext cx="12191999" cy="285749"/>
          </a:xfrm>
          <a:prstGeom prst="rect">
            <a:avLst/>
          </a:prstGeom>
        </p:spPr>
      </p:pic>
      <p:pic>
        <p:nvPicPr>
          <p:cNvPr id="5" name="Рисунок 4">
            <a:extLst>
              <a:ext uri="{FF2B5EF4-FFF2-40B4-BE49-F238E27FC236}">
                <a16:creationId xmlns:a16="http://schemas.microsoft.com/office/drawing/2014/main" id="{BBDC5E28-EA1A-42BB-B1A4-C8C9F92CEA56}"/>
              </a:ext>
            </a:extLst>
          </p:cNvPr>
          <p:cNvPicPr>
            <a:picLocks noChangeAspect="1"/>
          </p:cNvPicPr>
          <p:nvPr/>
        </p:nvPicPr>
        <p:blipFill rotWithShape="1">
          <a:blip r:embed="rId5"/>
          <a:srcRect t="77105" r="1042"/>
          <a:stretch/>
        </p:blipFill>
        <p:spPr>
          <a:xfrm>
            <a:off x="-1" y="-248"/>
            <a:ext cx="12202583" cy="285997"/>
          </a:xfrm>
          <a:prstGeom prst="rect">
            <a:avLst/>
          </a:prstGeom>
        </p:spPr>
      </p:pic>
      <p:pic>
        <p:nvPicPr>
          <p:cNvPr id="7" name="Рисунок 6">
            <a:extLst>
              <a:ext uri="{FF2B5EF4-FFF2-40B4-BE49-F238E27FC236}">
                <a16:creationId xmlns:a16="http://schemas.microsoft.com/office/drawing/2014/main" id="{3DF3006E-A792-4858-B8D4-273FF8515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2484" y="317610"/>
            <a:ext cx="1258595" cy="305273"/>
          </a:xfrm>
          <a:prstGeom prst="rect">
            <a:avLst/>
          </a:prstGeom>
        </p:spPr>
      </p:pic>
      <p:pic>
        <p:nvPicPr>
          <p:cNvPr id="8" name="Рисунок 7" descr="cid:image001.png@01D122E3.71D4B120">
            <a:extLst>
              <a:ext uri="{FF2B5EF4-FFF2-40B4-BE49-F238E27FC236}">
                <a16:creationId xmlns:a16="http://schemas.microsoft.com/office/drawing/2014/main" id="{028D31AA-D07F-4E7C-9C12-270D0A4E4C04}"/>
              </a:ext>
            </a:extLst>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15900" y="336887"/>
            <a:ext cx="1258595" cy="226994"/>
          </a:xfrm>
          <a:prstGeom prst="rect">
            <a:avLst/>
          </a:prstGeom>
          <a:noFill/>
          <a:ln>
            <a:noFill/>
          </a:ln>
        </p:spPr>
      </p:pic>
      <p:sp>
        <p:nvSpPr>
          <p:cNvPr id="12" name="Прямоугольник 11">
            <a:extLst>
              <a:ext uri="{FF2B5EF4-FFF2-40B4-BE49-F238E27FC236}">
                <a16:creationId xmlns:a16="http://schemas.microsoft.com/office/drawing/2014/main" id="{421693F2-5CD2-49BA-8EA1-E72E14CE91DC}"/>
              </a:ext>
            </a:extLst>
          </p:cNvPr>
          <p:cNvSpPr/>
          <p:nvPr/>
        </p:nvSpPr>
        <p:spPr>
          <a:xfrm>
            <a:off x="4511674" y="2697946"/>
            <a:ext cx="7438604" cy="1692771"/>
          </a:xfrm>
          <a:prstGeom prst="rect">
            <a:avLst/>
          </a:prstGeom>
        </p:spPr>
        <p:txBody>
          <a:bodyPr wrap="square">
            <a:spAutoFit/>
          </a:bodyPr>
          <a:lstStyle/>
          <a:p>
            <a:pPr algn="ctr">
              <a:spcAft>
                <a:spcPts val="0"/>
              </a:spcAft>
            </a:pPr>
            <a:r>
              <a:rPr lang="ru-RU" sz="2800" b="1" dirty="0">
                <a:latin typeface="Arial" panose="020B0604020202020204" pitchFamily="34" charset="0"/>
                <a:ea typeface="Times New Roman" panose="02020603050405020304" pitchFamily="18" charset="0"/>
              </a:rPr>
              <a:t>ВЫ ЗАВЕРШИЛИ 6 МОДУЛЬ КУРСА </a:t>
            </a:r>
            <a:r>
              <a:rPr lang="en-US" sz="2800" b="1" dirty="0">
                <a:solidFill>
                  <a:srgbClr val="C00000"/>
                </a:solidFill>
                <a:latin typeface="Arial" panose="020B0604020202020204" pitchFamily="34" charset="0"/>
                <a:ea typeface="Times New Roman" panose="02020603050405020304" pitchFamily="18" charset="0"/>
              </a:rPr>
              <a:t>SalesWorks</a:t>
            </a:r>
            <a:r>
              <a:rPr lang="ru-RU" sz="2800" b="1" dirty="0">
                <a:solidFill>
                  <a:srgbClr val="C00000"/>
                </a:solidFill>
                <a:latin typeface="Arial" panose="020B0604020202020204" pitchFamily="34" charset="0"/>
                <a:ea typeface="Times New Roman" panose="02020603050405020304" pitchFamily="18" charset="0"/>
              </a:rPr>
              <a:t> </a:t>
            </a:r>
            <a:r>
              <a:rPr lang="en-US" sz="2800" b="1" dirty="0">
                <a:latin typeface="Arial" panose="020B0604020202020204" pitchFamily="34" charset="0"/>
                <a:ea typeface="Times New Roman" panose="02020603050405020304" pitchFamily="18" charset="0"/>
              </a:rPr>
              <a:t>(WEB-</a:t>
            </a:r>
            <a:r>
              <a:rPr lang="ru-RU" sz="2800" b="1" dirty="0">
                <a:latin typeface="Arial" panose="020B0604020202020204" pitchFamily="34" charset="0"/>
                <a:ea typeface="Times New Roman" panose="02020603050405020304" pitchFamily="18" charset="0"/>
              </a:rPr>
              <a:t>модуль)</a:t>
            </a:r>
          </a:p>
          <a:p>
            <a:pPr algn="ctr">
              <a:spcAft>
                <a:spcPts val="0"/>
              </a:spcAft>
            </a:pPr>
            <a:endParaRPr lang="ru-RU" sz="1600" b="1" dirty="0">
              <a:solidFill>
                <a:srgbClr val="C00000"/>
              </a:solidFill>
              <a:effectLst/>
              <a:latin typeface="Arial" panose="020B0604020202020204" pitchFamily="34" charset="0"/>
              <a:ea typeface="Times New Roman" panose="02020603050405020304" pitchFamily="18" charset="0"/>
            </a:endParaRPr>
          </a:p>
          <a:p>
            <a:pPr algn="ctr">
              <a:spcAft>
                <a:spcPts val="0"/>
              </a:spcAft>
            </a:pPr>
            <a:endParaRPr lang="ru-RU" sz="1600" b="1" dirty="0">
              <a:solidFill>
                <a:srgbClr val="C00000"/>
              </a:solidFill>
              <a:latin typeface="Arial" panose="020B0604020202020204" pitchFamily="34" charset="0"/>
              <a:ea typeface="Times New Roman" panose="02020603050405020304" pitchFamily="18" charset="0"/>
            </a:endParaRPr>
          </a:p>
          <a:p>
            <a:pPr algn="ctr">
              <a:spcAft>
                <a:spcPts val="0"/>
              </a:spcAft>
            </a:pPr>
            <a:r>
              <a:rPr lang="ru-RU" sz="1600" b="1" dirty="0">
                <a:solidFill>
                  <a:srgbClr val="C00000"/>
                </a:solidFill>
                <a:effectLst/>
                <a:latin typeface="Arial" panose="020B0604020202020204" pitchFamily="34" charset="0"/>
                <a:ea typeface="Times New Roman" panose="02020603050405020304" pitchFamily="18" charset="0"/>
              </a:rPr>
              <a:t>Вы можете перейти к изучению модул</a:t>
            </a:r>
            <a:r>
              <a:rPr lang="ru-RU" sz="1600" b="1" dirty="0">
                <a:solidFill>
                  <a:srgbClr val="C00000"/>
                </a:solidFill>
                <a:latin typeface="Arial" panose="020B0604020202020204" pitchFamily="34" charset="0"/>
                <a:ea typeface="Times New Roman" panose="02020603050405020304" pitchFamily="18" charset="0"/>
              </a:rPr>
              <a:t>я №7</a:t>
            </a:r>
            <a:endParaRPr lang="ru-RU" sz="1600" b="1" dirty="0">
              <a:solidFill>
                <a:srgbClr val="C00000"/>
              </a:solidFill>
              <a:effectLst/>
              <a:latin typeface="Arial" panose="020B0604020202020204" pitchFamily="34" charset="0"/>
              <a:ea typeface="Times New Roman" panose="02020603050405020304" pitchFamily="18" charset="0"/>
            </a:endParaRPr>
          </a:p>
        </p:txBody>
      </p:sp>
      <p:grpSp>
        <p:nvGrpSpPr>
          <p:cNvPr id="13" name="Группа 12">
            <a:extLst>
              <a:ext uri="{FF2B5EF4-FFF2-40B4-BE49-F238E27FC236}">
                <a16:creationId xmlns:a16="http://schemas.microsoft.com/office/drawing/2014/main" id="{A24F086E-0200-4954-BE21-616DAC3F9247}"/>
              </a:ext>
            </a:extLst>
          </p:cNvPr>
          <p:cNvGrpSpPr/>
          <p:nvPr/>
        </p:nvGrpSpPr>
        <p:grpSpPr>
          <a:xfrm>
            <a:off x="7403980" y="4498375"/>
            <a:ext cx="1855711" cy="338554"/>
            <a:chOff x="9355214" y="6099989"/>
            <a:chExt cx="1855711" cy="338554"/>
          </a:xfrm>
        </p:grpSpPr>
        <p:grpSp>
          <p:nvGrpSpPr>
            <p:cNvPr id="14" name="Группа 13">
              <a:extLst>
                <a:ext uri="{FF2B5EF4-FFF2-40B4-BE49-F238E27FC236}">
                  <a16:creationId xmlns:a16="http://schemas.microsoft.com/office/drawing/2014/main" id="{0EC60863-C93C-4254-8845-07D494F7B04F}"/>
                </a:ext>
              </a:extLst>
            </p:cNvPr>
            <p:cNvGrpSpPr/>
            <p:nvPr/>
          </p:nvGrpSpPr>
          <p:grpSpPr>
            <a:xfrm>
              <a:off x="9355214" y="6099989"/>
              <a:ext cx="1855711" cy="338554"/>
              <a:chOff x="9355214" y="6099989"/>
              <a:chExt cx="1855711" cy="338554"/>
            </a:xfrm>
          </p:grpSpPr>
          <p:sp>
            <p:nvSpPr>
              <p:cNvPr id="16" name="Прямоугольник 15">
                <a:extLst>
                  <a:ext uri="{FF2B5EF4-FFF2-40B4-BE49-F238E27FC236}">
                    <a16:creationId xmlns:a16="http://schemas.microsoft.com/office/drawing/2014/main" id="{91B30308-8114-40FF-A66A-9249D40A6873}"/>
                  </a:ext>
                </a:extLst>
              </p:cNvPr>
              <p:cNvSpPr/>
              <p:nvPr/>
            </p:nvSpPr>
            <p:spPr>
              <a:xfrm>
                <a:off x="9355214" y="6099989"/>
                <a:ext cx="1855711" cy="338554"/>
              </a:xfrm>
              <a:prstGeom prst="rect">
                <a:avLst/>
              </a:prstGeom>
              <a:solidFill>
                <a:srgbClr val="76C5E5"/>
              </a:solidFill>
              <a:ln>
                <a:solidFill>
                  <a:srgbClr val="76C5E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dirty="0"/>
              </a:p>
            </p:txBody>
          </p:sp>
          <p:pic>
            <p:nvPicPr>
              <p:cNvPr id="17" name="Рисунок 16">
                <a:extLst>
                  <a:ext uri="{FF2B5EF4-FFF2-40B4-BE49-F238E27FC236}">
                    <a16:creationId xmlns:a16="http://schemas.microsoft.com/office/drawing/2014/main" id="{B31A3B28-E2F1-4D51-8507-4E977E92989D}"/>
                  </a:ext>
                </a:extLst>
              </p:cNvPr>
              <p:cNvPicPr>
                <a:picLocks noChangeAspect="1"/>
              </p:cNvPicPr>
              <p:nvPr/>
            </p:nvPicPr>
            <p:blipFill rotWithShape="1">
              <a:blip r:embed="rId9"/>
              <a:srcRect l="97266" t="599" r="878" b="96726"/>
              <a:stretch/>
            </p:blipFill>
            <p:spPr>
              <a:xfrm>
                <a:off x="10839451" y="6149564"/>
                <a:ext cx="301228" cy="231471"/>
              </a:xfrm>
              <a:prstGeom prst="rect">
                <a:avLst/>
              </a:prstGeom>
              <a:effectLst>
                <a:outerShdw blurRad="50800" dist="38100" dir="2700000" algn="tl" rotWithShape="0">
                  <a:prstClr val="black">
                    <a:alpha val="40000"/>
                  </a:prstClr>
                </a:outerShdw>
              </a:effectLst>
            </p:spPr>
          </p:pic>
        </p:grpSp>
        <p:sp>
          <p:nvSpPr>
            <p:cNvPr id="15" name="Прямоугольник 14">
              <a:extLst>
                <a:ext uri="{FF2B5EF4-FFF2-40B4-BE49-F238E27FC236}">
                  <a16:creationId xmlns:a16="http://schemas.microsoft.com/office/drawing/2014/main" id="{01BF78E0-9695-4B39-8990-F89A1475FC65}"/>
                </a:ext>
              </a:extLst>
            </p:cNvPr>
            <p:cNvSpPr/>
            <p:nvPr/>
          </p:nvSpPr>
          <p:spPr>
            <a:xfrm>
              <a:off x="9355214" y="6099989"/>
              <a:ext cx="1549720" cy="338554"/>
            </a:xfrm>
            <a:prstGeom prst="rect">
              <a:avLst/>
            </a:prstGeom>
          </p:spPr>
          <p:txBody>
            <a:bodyPr wrap="non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a:latin typeface="Arial" panose="020B0604020202020204" pitchFamily="34" charset="0"/>
                </a:rPr>
                <a:t>Закройте окно</a:t>
              </a:r>
              <a:endParaRPr lang="ru-RU" sz="1600" dirty="0"/>
            </a:p>
          </p:txBody>
        </p:sp>
      </p:grpSp>
      <p:sp>
        <p:nvSpPr>
          <p:cNvPr id="19" name="Прямоугольник 18">
            <a:extLst>
              <a:ext uri="{FF2B5EF4-FFF2-40B4-BE49-F238E27FC236}">
                <a16:creationId xmlns:a16="http://schemas.microsoft.com/office/drawing/2014/main" id="{E013EF1F-68A6-4948-B829-40EB44A585E6}"/>
              </a:ext>
            </a:extLst>
          </p:cNvPr>
          <p:cNvSpPr/>
          <p:nvPr/>
        </p:nvSpPr>
        <p:spPr>
          <a:xfrm>
            <a:off x="215900" y="6576625"/>
            <a:ext cx="2195214" cy="276999"/>
          </a:xfrm>
          <a:prstGeom prst="rect">
            <a:avLst/>
          </a:prstGeom>
        </p:spPr>
        <p:txBody>
          <a:bodyPr wrap="square">
            <a:spAutoFit/>
          </a:bodyPr>
          <a:lstStyle/>
          <a:p>
            <a:r>
              <a:rPr lang="ru-RU" sz="1200" b="1" dirty="0">
                <a:solidFill>
                  <a:schemeClr val="bg1"/>
                </a:solidFill>
                <a:latin typeface="Arial" panose="020B0604020202020204" pitchFamily="34" charset="0"/>
                <a:cs typeface="Arial" panose="020B0604020202020204" pitchFamily="34" charset="0"/>
              </a:rPr>
              <a:t>Февраль 2019</a:t>
            </a:r>
          </a:p>
        </p:txBody>
      </p:sp>
    </p:spTree>
    <p:extLst>
      <p:ext uri="{BB962C8B-B14F-4D97-AF65-F5344CB8AC3E}">
        <p14:creationId xmlns:p14="http://schemas.microsoft.com/office/powerpoint/2010/main" val="221394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пятиугольник 20">
            <a:extLst>
              <a:ext uri="{FF2B5EF4-FFF2-40B4-BE49-F238E27FC236}">
                <a16:creationId xmlns:a16="http://schemas.microsoft.com/office/drawing/2014/main" id="{A65675A4-C983-4968-A925-FF91F6AEDF47}"/>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8FB04F67-07F9-4B9A-BA37-7B7F9E10947D}"/>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11" name="Рисунок 10">
            <a:extLst>
              <a:ext uri="{FF2B5EF4-FFF2-40B4-BE49-F238E27FC236}">
                <a16:creationId xmlns:a16="http://schemas.microsoft.com/office/drawing/2014/main" id="{2D966A58-3445-418B-9B83-E3D19E375F81}"/>
              </a:ext>
            </a:extLst>
          </p:cNvPr>
          <p:cNvPicPr>
            <a:picLocks noChangeAspect="1"/>
          </p:cNvPicPr>
          <p:nvPr/>
        </p:nvPicPr>
        <p:blipFill rotWithShape="1">
          <a:blip r:embed="rId3"/>
          <a:srcRect t="77105" r="1042"/>
          <a:stretch/>
        </p:blipFill>
        <p:spPr>
          <a:xfrm>
            <a:off x="-1" y="-248"/>
            <a:ext cx="12202583" cy="285997"/>
          </a:xfrm>
          <a:prstGeom prst="rect">
            <a:avLst/>
          </a:prstGeom>
        </p:spPr>
      </p:pic>
      <p:pic>
        <p:nvPicPr>
          <p:cNvPr id="12" name="Рисунок 11">
            <a:extLst>
              <a:ext uri="{FF2B5EF4-FFF2-40B4-BE49-F238E27FC236}">
                <a16:creationId xmlns:a16="http://schemas.microsoft.com/office/drawing/2014/main" id="{2059A2C3-5416-4EA6-B211-3D02411476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2484" y="317610"/>
            <a:ext cx="1258595" cy="305273"/>
          </a:xfrm>
          <a:prstGeom prst="rect">
            <a:avLst/>
          </a:prstGeom>
        </p:spPr>
      </p:pic>
      <p:sp>
        <p:nvSpPr>
          <p:cNvPr id="22" name="TextBox 21">
            <a:extLst>
              <a:ext uri="{FF2B5EF4-FFF2-40B4-BE49-F238E27FC236}">
                <a16:creationId xmlns:a16="http://schemas.microsoft.com/office/drawing/2014/main" id="{C5ECBCCE-7635-4B48-9D9E-D975F9340C23}"/>
              </a:ext>
            </a:extLst>
          </p:cNvPr>
          <p:cNvSpPr txBox="1"/>
          <p:nvPr/>
        </p:nvSpPr>
        <p:spPr>
          <a:xfrm>
            <a:off x="190921" y="367940"/>
            <a:ext cx="400008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ГЕНЕРАЦИЯ ОТЧЕТОВ</a:t>
            </a:r>
          </a:p>
        </p:txBody>
      </p:sp>
      <p:pic>
        <p:nvPicPr>
          <p:cNvPr id="17" name="Рисунок 16">
            <a:extLst>
              <a:ext uri="{FF2B5EF4-FFF2-40B4-BE49-F238E27FC236}">
                <a16:creationId xmlns:a16="http://schemas.microsoft.com/office/drawing/2014/main" id="{91894717-4555-4390-BF86-E53C965E00A3}"/>
              </a:ext>
            </a:extLst>
          </p:cNvPr>
          <p:cNvPicPr/>
          <p:nvPr/>
        </p:nvPicPr>
        <p:blipFill rotWithShape="1">
          <a:blip r:embed="rId5"/>
          <a:srcRect r="67195"/>
          <a:stretch/>
        </p:blipFill>
        <p:spPr>
          <a:xfrm>
            <a:off x="2652533" y="2395061"/>
            <a:ext cx="1982776" cy="3141505"/>
          </a:xfrm>
          <a:prstGeom prst="rect">
            <a:avLst/>
          </a:prstGeom>
        </p:spPr>
      </p:pic>
      <p:sp>
        <p:nvSpPr>
          <p:cNvPr id="18" name="Прямоугольник 17">
            <a:extLst>
              <a:ext uri="{FF2B5EF4-FFF2-40B4-BE49-F238E27FC236}">
                <a16:creationId xmlns:a16="http://schemas.microsoft.com/office/drawing/2014/main" id="{6356E770-C8F3-4006-9BC3-0427C579E304}"/>
              </a:ext>
            </a:extLst>
          </p:cNvPr>
          <p:cNvSpPr/>
          <p:nvPr/>
        </p:nvSpPr>
        <p:spPr>
          <a:xfrm>
            <a:off x="190920" y="1590712"/>
            <a:ext cx="11715329" cy="635302"/>
          </a:xfrm>
          <a:prstGeom prst="rect">
            <a:avLst/>
          </a:prstGeom>
        </p:spPr>
        <p:txBody>
          <a:bodyPr wrap="square">
            <a:spAutoFit/>
          </a:bodyPr>
          <a:lstStyle/>
          <a:p>
            <a:pPr>
              <a:lnSpc>
                <a:spcPct val="98000"/>
              </a:lnSpc>
              <a:spcAft>
                <a:spcPts val="800"/>
              </a:spcAft>
            </a:pPr>
            <a:r>
              <a:rPr lang="ru-RU" dirty="0">
                <a:latin typeface="Calibri" panose="020F0502020204030204" pitchFamily="34" charset="0"/>
                <a:ea typeface="Times New Roman" panose="02020603050405020304" pitchFamily="18" charset="0"/>
                <a:cs typeface="Times New Roman" panose="02020603050405020304" pitchFamily="18" charset="0"/>
              </a:rPr>
              <a:t>В открывшемся окне необходимо </a:t>
            </a:r>
            <a:r>
              <a:rPr lang="ru-RU"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нажать на нужный отчет</a:t>
            </a:r>
            <a:r>
              <a:rPr lang="ru-RU" dirty="0">
                <a:latin typeface="Calibri" panose="020F0502020204030204" pitchFamily="34" charset="0"/>
                <a:ea typeface="Times New Roman" panose="02020603050405020304" pitchFamily="18" charset="0"/>
                <a:cs typeface="Times New Roman" panose="02020603050405020304" pitchFamily="18" charset="0"/>
              </a:rPr>
              <a:t>, после чего откроется окно с параметрами </a:t>
            </a:r>
            <a:r>
              <a:rPr lang="uk-UA" dirty="0" err="1">
                <a:latin typeface="Calibri" panose="020F0502020204030204" pitchFamily="34" charset="0"/>
                <a:ea typeface="Times New Roman" panose="02020603050405020304" pitchFamily="18" charset="0"/>
                <a:cs typeface="Times New Roman" panose="02020603050405020304" pitchFamily="18" charset="0"/>
              </a:rPr>
              <a:t>отчета</a:t>
            </a:r>
            <a:r>
              <a:rPr lang="ru-RU" dirty="0">
                <a:latin typeface="Calibri" panose="020F0502020204030204" pitchFamily="34" charset="0"/>
                <a:ea typeface="Times New Roman" panose="02020603050405020304" pitchFamily="18" charset="0"/>
                <a:cs typeface="Times New Roman" panose="02020603050405020304" pitchFamily="18" charset="0"/>
              </a:rPr>
              <a:t>, которые </a:t>
            </a:r>
            <a:r>
              <a:rPr lang="ru-RU"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нужно заполнить </a:t>
            </a:r>
            <a:r>
              <a:rPr lang="ru-RU" dirty="0">
                <a:latin typeface="Calibri" panose="020F0502020204030204" pitchFamily="34" charset="0"/>
                <a:ea typeface="Times New Roman" panose="02020603050405020304" pitchFamily="18" charset="0"/>
                <a:cs typeface="Times New Roman" panose="02020603050405020304" pitchFamily="18" charset="0"/>
              </a:rPr>
              <a:t>и нажать на </a:t>
            </a:r>
            <a:r>
              <a:rPr lang="ru-RU"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«Генерировать»</a:t>
            </a:r>
            <a:endParaRPr lang="ru-RU"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273C6C98-27A5-4E56-935E-6BA5D9AB10CF}"/>
              </a:ext>
            </a:extLst>
          </p:cNvPr>
          <p:cNvPicPr/>
          <p:nvPr/>
        </p:nvPicPr>
        <p:blipFill rotWithShape="1">
          <a:blip r:embed="rId5"/>
          <a:srcRect l="31551"/>
          <a:stretch/>
        </p:blipFill>
        <p:spPr>
          <a:xfrm>
            <a:off x="4635309" y="2391018"/>
            <a:ext cx="4137215" cy="3141505"/>
          </a:xfrm>
          <a:prstGeom prst="rect">
            <a:avLst/>
          </a:prstGeom>
        </p:spPr>
      </p:pic>
      <p:sp>
        <p:nvSpPr>
          <p:cNvPr id="20" name="Прямоугольник 19">
            <a:extLst>
              <a:ext uri="{FF2B5EF4-FFF2-40B4-BE49-F238E27FC236}">
                <a16:creationId xmlns:a16="http://schemas.microsoft.com/office/drawing/2014/main" id="{03959365-F81E-490C-9F58-9BDB5FACB77A}"/>
              </a:ext>
            </a:extLst>
          </p:cNvPr>
          <p:cNvSpPr/>
          <p:nvPr/>
        </p:nvSpPr>
        <p:spPr>
          <a:xfrm>
            <a:off x="190920" y="5943690"/>
            <a:ext cx="11580895" cy="369332"/>
          </a:xfrm>
          <a:prstGeom prst="rect">
            <a:avLst/>
          </a:prstGeom>
        </p:spPr>
        <p:txBody>
          <a:bodyPr wrap="square">
            <a:spAutoFit/>
          </a:bodyPr>
          <a:lstStyle/>
          <a:p>
            <a:r>
              <a:rPr lang="ru-RU" dirty="0">
                <a:solidFill>
                  <a:srgbClr val="000000"/>
                </a:solidFill>
                <a:latin typeface="Calibri" panose="020F0502020204030204" pitchFamily="34" charset="0"/>
                <a:ea typeface="Times New Roman" panose="02020603050405020304" pitchFamily="18" charset="0"/>
              </a:rPr>
              <a:t>На панели инструментов расположен фильтр </a:t>
            </a:r>
            <a:r>
              <a:rPr lang="ru-RU" dirty="0">
                <a:solidFill>
                  <a:srgbClr val="C00000"/>
                </a:solidFill>
                <a:latin typeface="Calibri" panose="020F0502020204030204" pitchFamily="34" charset="0"/>
                <a:ea typeface="Times New Roman" panose="02020603050405020304" pitchFamily="18" charset="0"/>
              </a:rPr>
              <a:t>«</a:t>
            </a:r>
            <a:r>
              <a:rPr lang="ru-RU" b="1" dirty="0">
                <a:solidFill>
                  <a:srgbClr val="C00000"/>
                </a:solidFill>
                <a:latin typeface="Calibri" panose="020F0502020204030204" pitchFamily="34" charset="0"/>
                <a:ea typeface="Times New Roman" panose="02020603050405020304" pitchFamily="18" charset="0"/>
              </a:rPr>
              <a:t>Избранное»</a:t>
            </a:r>
            <a:r>
              <a:rPr lang="ru-RU" dirty="0">
                <a:solidFill>
                  <a:srgbClr val="000000"/>
                </a:solidFill>
                <a:latin typeface="Calibri" panose="020F0502020204030204" pitchFamily="34" charset="0"/>
                <a:ea typeface="Times New Roman" panose="02020603050405020304" pitchFamily="18" charset="0"/>
              </a:rPr>
              <a:t>, который отвечает за фильтрацию выбранных отчетов </a:t>
            </a:r>
            <a:endParaRPr lang="ru-RU" dirty="0"/>
          </a:p>
        </p:txBody>
      </p:sp>
      <p:pic>
        <p:nvPicPr>
          <p:cNvPr id="26" name="Picture 288" descr="http://helpsw.datacenter.ssbs.com.ua/SWEDocs/SWE/2.64.1/Html/Images/drex_generatsiya_otchetov_custom_2.png">
            <a:extLst>
              <a:ext uri="{FF2B5EF4-FFF2-40B4-BE49-F238E27FC236}">
                <a16:creationId xmlns:a16="http://schemas.microsoft.com/office/drawing/2014/main" id="{4CE3CBC4-F1A6-453F-A33C-8DBADF8F2EF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1473392" y="6050931"/>
            <a:ext cx="191135" cy="177165"/>
          </a:xfrm>
          <a:prstGeom prst="rect">
            <a:avLst/>
          </a:prstGeom>
          <a:noFill/>
          <a:ln>
            <a:noFill/>
          </a:ln>
        </p:spPr>
      </p:pic>
      <p:sp>
        <p:nvSpPr>
          <p:cNvPr id="28" name="Прямоугольник 27">
            <a:extLst>
              <a:ext uri="{FF2B5EF4-FFF2-40B4-BE49-F238E27FC236}">
                <a16:creationId xmlns:a16="http://schemas.microsoft.com/office/drawing/2014/main" id="{2B5F2E1E-90B2-436E-90D9-F3FADAFBFE5F}"/>
              </a:ext>
            </a:extLst>
          </p:cNvPr>
          <p:cNvSpPr/>
          <p:nvPr/>
        </p:nvSpPr>
        <p:spPr>
          <a:xfrm>
            <a:off x="2652533" y="2376011"/>
            <a:ext cx="1689291" cy="3075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29" name="Прямоугольник 28">
            <a:extLst>
              <a:ext uri="{FF2B5EF4-FFF2-40B4-BE49-F238E27FC236}">
                <a16:creationId xmlns:a16="http://schemas.microsoft.com/office/drawing/2014/main" id="{C6FAC7CC-C3FE-4329-8BBB-2C6DB86D5B28}"/>
              </a:ext>
            </a:extLst>
          </p:cNvPr>
          <p:cNvSpPr/>
          <p:nvPr/>
        </p:nvSpPr>
        <p:spPr>
          <a:xfrm>
            <a:off x="5981367" y="2711792"/>
            <a:ext cx="2791158" cy="2774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30" name="Прямоугольник 29">
            <a:extLst>
              <a:ext uri="{FF2B5EF4-FFF2-40B4-BE49-F238E27FC236}">
                <a16:creationId xmlns:a16="http://schemas.microsoft.com/office/drawing/2014/main" id="{C4DA914C-55B0-4671-B83E-82266A26874E}"/>
              </a:ext>
            </a:extLst>
          </p:cNvPr>
          <p:cNvSpPr/>
          <p:nvPr/>
        </p:nvSpPr>
        <p:spPr>
          <a:xfrm>
            <a:off x="4712526" y="2369454"/>
            <a:ext cx="316674" cy="3296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23" name="Прямоугольник 22">
            <a:extLst>
              <a:ext uri="{FF2B5EF4-FFF2-40B4-BE49-F238E27FC236}">
                <a16:creationId xmlns:a16="http://schemas.microsoft.com/office/drawing/2014/main" id="{966F1F23-1991-4549-8B8C-212ADB725D4B}"/>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31872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0.00182 0 L 0.02409 0.17708 " pathEditMode="relative" rAng="0" ptsTypes="AA">
                                      <p:cBhvr>
                                        <p:cTn id="20" dur="2000" fill="hold"/>
                                        <p:tgtEl>
                                          <p:spTgt spid="28"/>
                                        </p:tgtEl>
                                        <p:attrNameLst>
                                          <p:attrName>ppt_x</p:attrName>
                                          <p:attrName>ppt_y</p:attrName>
                                        </p:attrNameLst>
                                      </p:cBhvr>
                                      <p:rCtr x="1107" y="8843"/>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6" presetClass="entr" presetSubtype="16"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ircle(in)">
                                      <p:cBhvr>
                                        <p:cTn id="39" dur="2000"/>
                                        <p:tgtEl>
                                          <p:spTgt spid="26"/>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8" grpId="0" animBg="1"/>
      <p:bldP spid="28" grpId="1"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пятиугольник 3">
            <a:extLst>
              <a:ext uri="{FF2B5EF4-FFF2-40B4-BE49-F238E27FC236}">
                <a16:creationId xmlns:a16="http://schemas.microsoft.com/office/drawing/2014/main" id="{DD7BD371-2A91-42CC-A14B-7DB91476F08C}"/>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7" name="TextBox 6">
            <a:extLst>
              <a:ext uri="{FF2B5EF4-FFF2-40B4-BE49-F238E27FC236}">
                <a16:creationId xmlns:a16="http://schemas.microsoft.com/office/drawing/2014/main" id="{B9B924F8-9411-4792-BFA8-68926E99437B}"/>
              </a:ext>
            </a:extLst>
          </p:cNvPr>
          <p:cNvSpPr txBox="1"/>
          <p:nvPr/>
        </p:nvSpPr>
        <p:spPr>
          <a:xfrm>
            <a:off x="190921" y="367940"/>
            <a:ext cx="400008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ГЕНЕРАЦИЯ ОТЧЕТОВ</a:t>
            </a:r>
          </a:p>
        </p:txBody>
      </p:sp>
      <p:sp>
        <p:nvSpPr>
          <p:cNvPr id="8" name="Прямоугольник 7">
            <a:extLst>
              <a:ext uri="{FF2B5EF4-FFF2-40B4-BE49-F238E27FC236}">
                <a16:creationId xmlns:a16="http://schemas.microsoft.com/office/drawing/2014/main" id="{7D8AF6FB-85BA-4E48-9C6A-C9220CBF7F54}"/>
              </a:ext>
            </a:extLst>
          </p:cNvPr>
          <p:cNvSpPr/>
          <p:nvPr/>
        </p:nvSpPr>
        <p:spPr>
          <a:xfrm>
            <a:off x="190922" y="1898613"/>
            <a:ext cx="11213679" cy="671915"/>
          </a:xfrm>
          <a:prstGeom prst="rect">
            <a:avLst/>
          </a:prstGeom>
        </p:spPr>
        <p:txBody>
          <a:bodyPr wrap="square">
            <a:spAutoFit/>
          </a:bodyPr>
          <a:lstStyle/>
          <a:p>
            <a:pPr>
              <a:lnSpc>
                <a:spcPct val="107000"/>
              </a:lnSpc>
              <a:spcAft>
                <a:spcPts val="0"/>
              </a:spcAft>
            </a:pP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Выбор нужного отчета производится с помощью специальной метки в виде звездочки, которая может быть в двух состояниях:</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137EB8FA-0E9F-47B3-8D12-C7B676C2FB55}"/>
              </a:ext>
            </a:extLst>
          </p:cNvPr>
          <p:cNvSpPr/>
          <p:nvPr/>
        </p:nvSpPr>
        <p:spPr>
          <a:xfrm>
            <a:off x="2140824" y="2570528"/>
            <a:ext cx="2522357" cy="369332"/>
          </a:xfrm>
          <a:prstGeom prst="rect">
            <a:avLst/>
          </a:prstGeom>
        </p:spPr>
        <p:txBody>
          <a:bodyPr wrap="none">
            <a:spAutoFit/>
          </a:bodyPr>
          <a:lstStyle/>
          <a:p>
            <a:r>
              <a:rPr lang="ru-RU" dirty="0">
                <a:solidFill>
                  <a:srgbClr val="000000"/>
                </a:solidFill>
                <a:latin typeface="Calibri" panose="020F0502020204030204" pitchFamily="34" charset="0"/>
                <a:ea typeface="Times New Roman" panose="02020603050405020304" pitchFamily="18" charset="0"/>
              </a:rPr>
              <a:t>при отмеченном отчете</a:t>
            </a:r>
            <a:endParaRPr lang="ru-RU" dirty="0"/>
          </a:p>
        </p:txBody>
      </p:sp>
      <p:sp>
        <p:nvSpPr>
          <p:cNvPr id="10" name="Прямоугольник 9">
            <a:extLst>
              <a:ext uri="{FF2B5EF4-FFF2-40B4-BE49-F238E27FC236}">
                <a16:creationId xmlns:a16="http://schemas.microsoft.com/office/drawing/2014/main" id="{9F316638-9128-4A09-9388-2F2C5BAEBB6F}"/>
              </a:ext>
            </a:extLst>
          </p:cNvPr>
          <p:cNvSpPr/>
          <p:nvPr/>
        </p:nvSpPr>
        <p:spPr>
          <a:xfrm>
            <a:off x="2140824" y="3017527"/>
            <a:ext cx="2814104" cy="369332"/>
          </a:xfrm>
          <a:prstGeom prst="rect">
            <a:avLst/>
          </a:prstGeom>
        </p:spPr>
        <p:txBody>
          <a:bodyPr wrap="none">
            <a:spAutoFit/>
          </a:bodyPr>
          <a:lstStyle/>
          <a:p>
            <a:r>
              <a:rPr lang="ru-RU" dirty="0">
                <a:solidFill>
                  <a:srgbClr val="000000"/>
                </a:solidFill>
                <a:latin typeface="Calibri" panose="020F0502020204030204" pitchFamily="34" charset="0"/>
                <a:ea typeface="Times New Roman" panose="02020603050405020304" pitchFamily="18" charset="0"/>
              </a:rPr>
              <a:t>при не отмеченном отчете</a:t>
            </a:r>
            <a:endParaRPr lang="ru-RU" dirty="0"/>
          </a:p>
        </p:txBody>
      </p:sp>
      <p:pic>
        <p:nvPicPr>
          <p:cNvPr id="11" name="Picture 289" descr="http://helpsw.datacenter.ssbs.com.ua/SWEDocs/SWE/2.64.1/Html/Images/drex_generatsiya_otchetov_custom_3.png">
            <a:extLst>
              <a:ext uri="{FF2B5EF4-FFF2-40B4-BE49-F238E27FC236}">
                <a16:creationId xmlns:a16="http://schemas.microsoft.com/office/drawing/2014/main" id="{641BE7A8-7659-4221-BD88-61C77AB533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66622" y="2674428"/>
            <a:ext cx="191135" cy="204470"/>
          </a:xfrm>
          <a:prstGeom prst="rect">
            <a:avLst/>
          </a:prstGeom>
          <a:noFill/>
          <a:ln>
            <a:noFill/>
          </a:ln>
        </p:spPr>
      </p:pic>
      <p:pic>
        <p:nvPicPr>
          <p:cNvPr id="12" name="Picture 290" descr="http://helpsw.datacenter.ssbs.com.ua/SWEDocs/SWE/2.64.1/Html/Images/drex_generatsiya_otchetov_custom_4.png">
            <a:extLst>
              <a:ext uri="{FF2B5EF4-FFF2-40B4-BE49-F238E27FC236}">
                <a16:creationId xmlns:a16="http://schemas.microsoft.com/office/drawing/2014/main" id="{61B1DA1F-DDD8-4CCB-952F-5112B73E9AC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66622" y="3099958"/>
            <a:ext cx="191135" cy="204470"/>
          </a:xfrm>
          <a:prstGeom prst="rect">
            <a:avLst/>
          </a:prstGeom>
          <a:noFill/>
          <a:ln>
            <a:noFill/>
          </a:ln>
        </p:spPr>
      </p:pic>
      <p:sp>
        <p:nvSpPr>
          <p:cNvPr id="13" name="Прямоугольник 12">
            <a:extLst>
              <a:ext uri="{FF2B5EF4-FFF2-40B4-BE49-F238E27FC236}">
                <a16:creationId xmlns:a16="http://schemas.microsoft.com/office/drawing/2014/main" id="{9F3851D1-035B-46C1-A57B-2F6D330296F8}"/>
              </a:ext>
            </a:extLst>
          </p:cNvPr>
          <p:cNvSpPr/>
          <p:nvPr/>
        </p:nvSpPr>
        <p:spPr>
          <a:xfrm>
            <a:off x="190921" y="4369146"/>
            <a:ext cx="6070180" cy="1264642"/>
          </a:xfrm>
          <a:prstGeom prst="rect">
            <a:avLst/>
          </a:prstGeom>
        </p:spPr>
        <p:txBody>
          <a:bodyPr wrap="square">
            <a:spAutoFit/>
          </a:bodyPr>
          <a:lstStyle/>
          <a:p>
            <a:pPr>
              <a:lnSpc>
                <a:spcPct val="107000"/>
              </a:lnSpc>
              <a:spcAft>
                <a:spcPts val="800"/>
              </a:spcAft>
            </a:pP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При выборе отчета система отображает окно </a:t>
            </a:r>
            <a:r>
              <a:rPr lang="ru-RU" b="1" dirty="0">
                <a:solidFill>
                  <a:srgbClr val="000000"/>
                </a:solidFill>
                <a:latin typeface="Calibri" panose="020F0502020204030204" pitchFamily="34" charset="0"/>
                <a:ea typeface="Calibri" panose="020F0502020204030204" pitchFamily="34" charset="0"/>
                <a:cs typeface="Calibri" panose="020F0502020204030204" pitchFamily="34" charset="0"/>
              </a:rPr>
              <a:t>«Параметры отчета»</a:t>
            </a:r>
            <a:r>
              <a:rPr lang="ru-RU" dirty="0">
                <a:solidFill>
                  <a:srgbClr val="000000"/>
                </a:solidFill>
                <a:latin typeface="Calibri" panose="020F0502020204030204" pitchFamily="34" charset="0"/>
                <a:ea typeface="Calibri" panose="020F0502020204030204" pitchFamily="34" charset="0"/>
                <a:cs typeface="Calibri" panose="020F0502020204030204" pitchFamily="34" charset="0"/>
              </a:rPr>
              <a:t>. Ввод определенных параметров задает критерии выбора информации и определяет подмножество данных, которые попадут в отчет</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62" descr="http://helpsw.datacenter.ssbs.com.ua/SWEDocs/SWE/2.64.1/Html/Images/drex_generatsiya_otchetov_custom_8.png">
            <a:extLst>
              <a:ext uri="{FF2B5EF4-FFF2-40B4-BE49-F238E27FC236}">
                <a16:creationId xmlns:a16="http://schemas.microsoft.com/office/drawing/2014/main" id="{EE647FE5-E9AF-4631-B7D2-1D4F1205E2E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197181" y="2716903"/>
            <a:ext cx="5803900" cy="2821079"/>
          </a:xfrm>
          <a:prstGeom prst="rect">
            <a:avLst/>
          </a:prstGeom>
          <a:noFill/>
          <a:ln>
            <a:solidFill>
              <a:schemeClr val="bg1">
                <a:lumMod val="65000"/>
              </a:schemeClr>
            </a:solidFill>
          </a:ln>
        </p:spPr>
      </p:pic>
      <p:sp>
        <p:nvSpPr>
          <p:cNvPr id="15" name="Прямоугольник: скругленные углы 14">
            <a:extLst>
              <a:ext uri="{FF2B5EF4-FFF2-40B4-BE49-F238E27FC236}">
                <a16:creationId xmlns:a16="http://schemas.microsoft.com/office/drawing/2014/main" id="{619064DF-754B-47BD-8DB2-25C5E3872B28}"/>
              </a:ext>
            </a:extLst>
          </p:cNvPr>
          <p:cNvSpPr/>
          <p:nvPr/>
        </p:nvSpPr>
        <p:spPr>
          <a:xfrm>
            <a:off x="6105832" y="2656489"/>
            <a:ext cx="1880818" cy="50380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18" name="Прямоугольник 17">
            <a:extLst>
              <a:ext uri="{FF2B5EF4-FFF2-40B4-BE49-F238E27FC236}">
                <a16:creationId xmlns:a16="http://schemas.microsoft.com/office/drawing/2014/main" id="{66EAF1C2-2E2E-4001-917A-811FF01DD040}"/>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13435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пятиугольник 3">
            <a:extLst>
              <a:ext uri="{FF2B5EF4-FFF2-40B4-BE49-F238E27FC236}">
                <a16:creationId xmlns:a16="http://schemas.microsoft.com/office/drawing/2014/main" id="{DD7BD371-2A91-42CC-A14B-7DB91476F08C}"/>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4457053"/>
            <a:ext cx="12191999" cy="2400948"/>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7" name="TextBox 6">
            <a:extLst>
              <a:ext uri="{FF2B5EF4-FFF2-40B4-BE49-F238E27FC236}">
                <a16:creationId xmlns:a16="http://schemas.microsoft.com/office/drawing/2014/main" id="{B9B924F8-9411-4792-BFA8-68926E99437B}"/>
              </a:ext>
            </a:extLst>
          </p:cNvPr>
          <p:cNvSpPr txBox="1"/>
          <p:nvPr/>
        </p:nvSpPr>
        <p:spPr>
          <a:xfrm>
            <a:off x="190921" y="367940"/>
            <a:ext cx="400008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ГЕНЕРАЦИЯ ОТЧЕТОВ</a:t>
            </a:r>
          </a:p>
        </p:txBody>
      </p:sp>
      <p:pic>
        <p:nvPicPr>
          <p:cNvPr id="9" name="Picture 62" descr="http://helpsw.datacenter.ssbs.com.ua/SWEDocs/SWE/2.64.1/Html/Images/drex_generatsiya_otchetov_custom_8.png">
            <a:extLst>
              <a:ext uri="{FF2B5EF4-FFF2-40B4-BE49-F238E27FC236}">
                <a16:creationId xmlns:a16="http://schemas.microsoft.com/office/drawing/2014/main" id="{ED9D7365-9517-41CB-8272-E19A4634C2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94893" y="2230157"/>
            <a:ext cx="5002212" cy="1874973"/>
          </a:xfrm>
          <a:prstGeom prst="rect">
            <a:avLst/>
          </a:prstGeom>
          <a:noFill/>
          <a:ln>
            <a:noFill/>
          </a:ln>
        </p:spPr>
      </p:pic>
      <p:sp>
        <p:nvSpPr>
          <p:cNvPr id="2" name="Прямоугольник 1">
            <a:extLst>
              <a:ext uri="{FF2B5EF4-FFF2-40B4-BE49-F238E27FC236}">
                <a16:creationId xmlns:a16="http://schemas.microsoft.com/office/drawing/2014/main" id="{B5C57516-62D4-4955-9720-B4DA7815E14F}"/>
              </a:ext>
            </a:extLst>
          </p:cNvPr>
          <p:cNvSpPr/>
          <p:nvPr/>
        </p:nvSpPr>
        <p:spPr>
          <a:xfrm>
            <a:off x="4191001" y="1508903"/>
            <a:ext cx="3618683" cy="369332"/>
          </a:xfrm>
          <a:prstGeom prst="rect">
            <a:avLst/>
          </a:prstGeom>
        </p:spPr>
        <p:txBody>
          <a:bodyPr wrap="none">
            <a:spAutoFit/>
          </a:bodyPr>
          <a:lstStyle/>
          <a:p>
            <a:r>
              <a:rPr lang="ru-RU"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ОКНО РАЗДЕЛЕНО НА ДВЕ ЧАСТИ: </a:t>
            </a:r>
            <a:endParaRPr lang="ru-RU" b="1" dirty="0">
              <a:solidFill>
                <a:srgbClr val="FF0000"/>
              </a:solidFill>
            </a:endParaRPr>
          </a:p>
        </p:txBody>
      </p:sp>
      <p:grpSp>
        <p:nvGrpSpPr>
          <p:cNvPr id="11" name="Группа 10">
            <a:extLst>
              <a:ext uri="{FF2B5EF4-FFF2-40B4-BE49-F238E27FC236}">
                <a16:creationId xmlns:a16="http://schemas.microsoft.com/office/drawing/2014/main" id="{88AA3F5F-89F5-41F2-8414-F99F8854F316}"/>
              </a:ext>
            </a:extLst>
          </p:cNvPr>
          <p:cNvGrpSpPr/>
          <p:nvPr/>
        </p:nvGrpSpPr>
        <p:grpSpPr>
          <a:xfrm>
            <a:off x="6524868" y="2112126"/>
            <a:ext cx="5435356" cy="2068386"/>
            <a:chOff x="-3486877" y="970273"/>
            <a:chExt cx="4804981" cy="1649050"/>
          </a:xfrm>
        </p:grpSpPr>
        <p:sp>
          <p:nvSpPr>
            <p:cNvPr id="12" name="Прямоугольник: скругленные углы 11">
              <a:extLst>
                <a:ext uri="{FF2B5EF4-FFF2-40B4-BE49-F238E27FC236}">
                  <a16:creationId xmlns:a16="http://schemas.microsoft.com/office/drawing/2014/main" id="{83C81C8C-4911-46C1-8B1D-F438C25006C0}"/>
                </a:ext>
              </a:extLst>
            </p:cNvPr>
            <p:cNvSpPr/>
            <p:nvPr/>
          </p:nvSpPr>
          <p:spPr>
            <a:xfrm>
              <a:off x="-3486877" y="970273"/>
              <a:ext cx="1831907" cy="1649050"/>
            </a:xfrm>
            <a:prstGeom prst="roundRect">
              <a:avLst>
                <a:gd name="adj" fmla="val 1455"/>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13" name="Прямоугольник: скругленные углы 12">
              <a:extLst>
                <a:ext uri="{FF2B5EF4-FFF2-40B4-BE49-F238E27FC236}">
                  <a16:creationId xmlns:a16="http://schemas.microsoft.com/office/drawing/2014/main" id="{978962B9-CC68-4463-8B1D-158DA6FB6054}"/>
                </a:ext>
              </a:extLst>
            </p:cNvPr>
            <p:cNvSpPr/>
            <p:nvPr/>
          </p:nvSpPr>
          <p:spPr>
            <a:xfrm>
              <a:off x="-1171391" y="1064376"/>
              <a:ext cx="2489495" cy="789526"/>
            </a:xfrm>
            <a:prstGeom prst="roundRect">
              <a:avLst>
                <a:gd name="adj" fmla="val 675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Правая содержит перечень доступных отчетов из выбранной категории</a:t>
              </a:r>
            </a:p>
          </p:txBody>
        </p:sp>
        <p:cxnSp>
          <p:nvCxnSpPr>
            <p:cNvPr id="14" name="Прямая со стрелкой 13">
              <a:extLst>
                <a:ext uri="{FF2B5EF4-FFF2-40B4-BE49-F238E27FC236}">
                  <a16:creationId xmlns:a16="http://schemas.microsoft.com/office/drawing/2014/main" id="{E5C76D44-E56D-4B4D-8688-9EB285EB346A}"/>
                </a:ext>
              </a:extLst>
            </p:cNvPr>
            <p:cNvCxnSpPr>
              <a:cxnSpLocks/>
              <a:stCxn id="13" idx="1"/>
              <a:endCxn id="12" idx="3"/>
            </p:cNvCxnSpPr>
            <p:nvPr/>
          </p:nvCxnSpPr>
          <p:spPr>
            <a:xfrm flipH="1">
              <a:off x="-1654970" y="1459139"/>
              <a:ext cx="483578" cy="3356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Группа 22">
            <a:extLst>
              <a:ext uri="{FF2B5EF4-FFF2-40B4-BE49-F238E27FC236}">
                <a16:creationId xmlns:a16="http://schemas.microsoft.com/office/drawing/2014/main" id="{80D2A012-402E-44D1-9CF4-DBFCFC715264}"/>
              </a:ext>
            </a:extLst>
          </p:cNvPr>
          <p:cNvGrpSpPr/>
          <p:nvPr/>
        </p:nvGrpSpPr>
        <p:grpSpPr>
          <a:xfrm flipH="1">
            <a:off x="251453" y="2114582"/>
            <a:ext cx="6198507" cy="2068384"/>
            <a:chOff x="-3465417" y="918501"/>
            <a:chExt cx="5518185" cy="1725036"/>
          </a:xfrm>
        </p:grpSpPr>
        <p:sp>
          <p:nvSpPr>
            <p:cNvPr id="24" name="Прямоугольник: скругленные углы 23">
              <a:extLst>
                <a:ext uri="{FF2B5EF4-FFF2-40B4-BE49-F238E27FC236}">
                  <a16:creationId xmlns:a16="http://schemas.microsoft.com/office/drawing/2014/main" id="{2016D5CC-DA74-401F-B698-3C2A46B6482F}"/>
                </a:ext>
              </a:extLst>
            </p:cNvPr>
            <p:cNvSpPr/>
            <p:nvPr/>
          </p:nvSpPr>
          <p:spPr>
            <a:xfrm>
              <a:off x="-3465417" y="918501"/>
              <a:ext cx="2555675" cy="1725036"/>
            </a:xfrm>
            <a:prstGeom prst="roundRect">
              <a:avLst>
                <a:gd name="adj" fmla="val 2406"/>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25" name="Прямоугольник: скругленные углы 24">
              <a:extLst>
                <a:ext uri="{FF2B5EF4-FFF2-40B4-BE49-F238E27FC236}">
                  <a16:creationId xmlns:a16="http://schemas.microsoft.com/office/drawing/2014/main" id="{728F82D6-537D-46C0-A0BC-1994699C03F1}"/>
                </a:ext>
              </a:extLst>
            </p:cNvPr>
            <p:cNvSpPr/>
            <p:nvPr/>
          </p:nvSpPr>
          <p:spPr>
            <a:xfrm>
              <a:off x="-436727" y="991493"/>
              <a:ext cx="2489495" cy="789526"/>
            </a:xfrm>
            <a:prstGeom prst="roundRect">
              <a:avLst>
                <a:gd name="adj" fmla="val 675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Левая часть содержит перечень параметров для генерации отчета</a:t>
              </a:r>
            </a:p>
          </p:txBody>
        </p:sp>
        <p:cxnSp>
          <p:nvCxnSpPr>
            <p:cNvPr id="26" name="Прямая со стрелкой 25">
              <a:extLst>
                <a:ext uri="{FF2B5EF4-FFF2-40B4-BE49-F238E27FC236}">
                  <a16:creationId xmlns:a16="http://schemas.microsoft.com/office/drawing/2014/main" id="{58B2BE89-6F6C-49F2-AEC0-1AE7DBCF2252}"/>
                </a:ext>
              </a:extLst>
            </p:cNvPr>
            <p:cNvCxnSpPr>
              <a:cxnSpLocks/>
              <a:stCxn id="25" idx="1"/>
              <a:endCxn id="24" idx="3"/>
            </p:cNvCxnSpPr>
            <p:nvPr/>
          </p:nvCxnSpPr>
          <p:spPr>
            <a:xfrm flipH="1">
              <a:off x="-909742" y="1386256"/>
              <a:ext cx="473015" cy="394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Прямоугольник 34">
            <a:extLst>
              <a:ext uri="{FF2B5EF4-FFF2-40B4-BE49-F238E27FC236}">
                <a16:creationId xmlns:a16="http://schemas.microsoft.com/office/drawing/2014/main" id="{9DB17402-F0F3-4D35-9942-115F5F501314}"/>
              </a:ext>
            </a:extLst>
          </p:cNvPr>
          <p:cNvSpPr/>
          <p:nvPr/>
        </p:nvSpPr>
        <p:spPr>
          <a:xfrm>
            <a:off x="211347" y="4951070"/>
            <a:ext cx="11769303" cy="1561005"/>
          </a:xfrm>
          <a:prstGeom prst="rect">
            <a:avLst/>
          </a:prstGeom>
        </p:spPr>
        <p:txBody>
          <a:bodyPr wrap="square">
            <a:spAutoFit/>
          </a:bodyPr>
          <a:lstStyle/>
          <a:p>
            <a:pPr>
              <a:lnSpc>
                <a:spcPct val="107000"/>
              </a:lnSpc>
              <a:spcAft>
                <a:spcPts val="0"/>
              </a:spcAft>
            </a:pPr>
            <a:r>
              <a:rPr lang="ru-RU" b="1" dirty="0">
                <a:solidFill>
                  <a:schemeClr val="bg1"/>
                </a:solidFill>
                <a:latin typeface="Calibri" panose="020F0502020204030204" pitchFamily="34" charset="0"/>
                <a:ea typeface="Times New Roman" panose="02020603050405020304" pitchFamily="18" charset="0"/>
                <a:cs typeface="Calibri" panose="020F0502020204030204" pitchFamily="34" charset="0"/>
              </a:rPr>
              <a:t>Нажатие на выпадающем списке соответствующего параметра </a:t>
            </a:r>
            <a:r>
              <a:rPr lang="ru-RU" b="1" dirty="0">
                <a:latin typeface="Calibri" panose="020F0502020204030204" pitchFamily="34" charset="0"/>
                <a:ea typeface="Times New Roman" panose="02020603050405020304" pitchFamily="18" charset="0"/>
                <a:cs typeface="Calibri" panose="020F0502020204030204" pitchFamily="34" charset="0"/>
              </a:rPr>
              <a:t>откроет перечень доступных для выбора значений</a:t>
            </a:r>
            <a:r>
              <a:rPr lang="ru-RU"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Для поиска значения </a:t>
            </a:r>
            <a:r>
              <a:rPr lang="ru-RU" b="1" dirty="0">
                <a:latin typeface="Calibri" panose="020F0502020204030204" pitchFamily="34" charset="0"/>
                <a:ea typeface="Times New Roman" panose="02020603050405020304" pitchFamily="18" charset="0"/>
                <a:cs typeface="Calibri" panose="020F0502020204030204" pitchFamily="34" charset="0"/>
              </a:rPr>
              <a:t>по конкретному сочетанию используется значок % + искомое сочетание:</a:t>
            </a:r>
          </a:p>
          <a:p>
            <a:pPr>
              <a:lnSpc>
                <a:spcPct val="107000"/>
              </a:lnSpc>
              <a:spcAft>
                <a:spcPts val="0"/>
              </a:spcAft>
            </a:pPr>
            <a:endParaRPr lang="ru-RU"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ru-RU"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Например, при открытии выпадающего списка Точка синхронизации и введении в поисковой строке "%2" для выбора будут доступны только те точки синхронизации, в названии которых присутствует цифра "2"</a:t>
            </a:r>
            <a:endParaRPr lang="ru-RU"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04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пятиугольник 3">
            <a:extLst>
              <a:ext uri="{FF2B5EF4-FFF2-40B4-BE49-F238E27FC236}">
                <a16:creationId xmlns:a16="http://schemas.microsoft.com/office/drawing/2014/main" id="{DD7BD371-2A91-42CC-A14B-7DB91476F08C}"/>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7" name="TextBox 6">
            <a:extLst>
              <a:ext uri="{FF2B5EF4-FFF2-40B4-BE49-F238E27FC236}">
                <a16:creationId xmlns:a16="http://schemas.microsoft.com/office/drawing/2014/main" id="{B9B924F8-9411-4792-BFA8-68926E99437B}"/>
              </a:ext>
            </a:extLst>
          </p:cNvPr>
          <p:cNvSpPr txBox="1"/>
          <p:nvPr/>
        </p:nvSpPr>
        <p:spPr>
          <a:xfrm>
            <a:off x="190921" y="367940"/>
            <a:ext cx="400008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ГЕНЕРАЦИЯ ОТЧЕТОВ</a:t>
            </a:r>
          </a:p>
        </p:txBody>
      </p:sp>
      <p:sp>
        <p:nvSpPr>
          <p:cNvPr id="3" name="Прямоугольник 2">
            <a:extLst>
              <a:ext uri="{FF2B5EF4-FFF2-40B4-BE49-F238E27FC236}">
                <a16:creationId xmlns:a16="http://schemas.microsoft.com/office/drawing/2014/main" id="{7EDD1A55-0584-416F-989A-D1734A870480}"/>
              </a:ext>
            </a:extLst>
          </p:cNvPr>
          <p:cNvSpPr/>
          <p:nvPr/>
        </p:nvSpPr>
        <p:spPr>
          <a:xfrm>
            <a:off x="190921" y="1373882"/>
            <a:ext cx="11379200" cy="671915"/>
          </a:xfrm>
          <a:prstGeom prst="rect">
            <a:avLst/>
          </a:prstGeom>
        </p:spPr>
        <p:txBody>
          <a:bodyPr wrap="square">
            <a:spAutoFit/>
          </a:bodyPr>
          <a:lstStyle/>
          <a:p>
            <a:pPr>
              <a:lnSpc>
                <a:spcPct val="107000"/>
              </a:lnSpc>
              <a:spcAft>
                <a:spcPts val="0"/>
              </a:spcAft>
            </a:pP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Включенное значение флажка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«Сохранить значения параметров» </a:t>
            </a:r>
            <a:r>
              <a:rPr lang="ru-RU" dirty="0">
                <a:solidFill>
                  <a:srgbClr val="000000"/>
                </a:solidFill>
                <a:latin typeface="Calibri" panose="020F0502020204030204" pitchFamily="34" charset="0"/>
                <a:ea typeface="Times New Roman" panose="02020603050405020304" pitchFamily="18" charset="0"/>
                <a:cs typeface="Calibri" panose="020F0502020204030204" pitchFamily="34" charset="0"/>
              </a:rPr>
              <a:t>позволяет сохранить введенные значения критериев выборки </a:t>
            </a:r>
            <a:r>
              <a:rPr lang="ru-RU"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для последующего использования</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3F7D2746-EB12-4727-A782-491D1857CC66}"/>
              </a:ext>
            </a:extLst>
          </p:cNvPr>
          <p:cNvSpPr/>
          <p:nvPr/>
        </p:nvSpPr>
        <p:spPr>
          <a:xfrm>
            <a:off x="190921" y="2287647"/>
            <a:ext cx="11645900" cy="1561005"/>
          </a:xfrm>
          <a:prstGeom prst="rect">
            <a:avLst/>
          </a:prstGeom>
        </p:spPr>
        <p:txBody>
          <a:bodyPr wrap="square">
            <a:spAutoFit/>
          </a:bodyPr>
          <a:lstStyle/>
          <a:p>
            <a:pPr>
              <a:lnSpc>
                <a:spcPct val="107000"/>
              </a:lnSpc>
              <a:spcAft>
                <a:spcPts val="0"/>
              </a:spcAft>
            </a:pPr>
            <a:r>
              <a:rPr lang="ru-RU" dirty="0">
                <a:solidFill>
                  <a:srgbClr val="000000"/>
                </a:solidFill>
                <a:latin typeface="Calibri" panose="020F0502020204030204" pitchFamily="34" charset="0"/>
                <a:cs typeface="Calibri" panose="020F0502020204030204" pitchFamily="34" charset="0"/>
              </a:rPr>
              <a:t>Генерация отчета выполняется с помощью командной кнопки </a:t>
            </a:r>
            <a:r>
              <a:rPr lang="ru-RU" b="1" dirty="0">
                <a:solidFill>
                  <a:srgbClr val="000000"/>
                </a:solidFill>
                <a:latin typeface="Calibri" panose="020F0502020204030204" pitchFamily="34" charset="0"/>
                <a:cs typeface="Calibri" panose="020F0502020204030204" pitchFamily="34" charset="0"/>
              </a:rPr>
              <a:t>«Генерировать».</a:t>
            </a:r>
            <a:r>
              <a:rPr lang="ru-RU" dirty="0">
                <a:solidFill>
                  <a:srgbClr val="000000"/>
                </a:solidFill>
                <a:latin typeface="Calibri" panose="020F0502020204030204" pitchFamily="34" charset="0"/>
                <a:cs typeface="Calibri" panose="020F0502020204030204" pitchFamily="34" charset="0"/>
              </a:rPr>
              <a:t> Результаты генерации отчета отображаются в окне предпросмотра</a:t>
            </a:r>
          </a:p>
          <a:p>
            <a:pPr>
              <a:lnSpc>
                <a:spcPct val="107000"/>
              </a:lnSpc>
              <a:spcAft>
                <a:spcPts val="0"/>
              </a:spcAft>
            </a:pPr>
            <a:endParaRPr lang="ru-RU"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ru-RU"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ВАЖНО!!!</a:t>
            </a:r>
            <a:r>
              <a:rPr lang="ru-RU"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b="1" dirty="0">
                <a:latin typeface="Calibri" panose="020F0502020204030204" pitchFamily="34" charset="0"/>
                <a:ea typeface="Times New Roman" panose="02020603050405020304" pitchFamily="18" charset="0"/>
                <a:cs typeface="Times New Roman" panose="02020603050405020304" pitchFamily="18" charset="0"/>
              </a:rPr>
              <a:t>В большинстве случаев браузер, для безопасности блокирует всплывающие окна. В этом случае, после нажатия на кнопку «Генерировать», вместо отчёта в браузере </a:t>
            </a:r>
            <a:r>
              <a:rPr lang="en-GB" b="1" dirty="0">
                <a:latin typeface="Calibri" panose="020F0502020204030204" pitchFamily="34" charset="0"/>
                <a:ea typeface="Times New Roman" panose="02020603050405020304" pitchFamily="18" charset="0"/>
                <a:cs typeface="Times New Roman" panose="02020603050405020304" pitchFamily="18" charset="0"/>
              </a:rPr>
              <a:t>Internet Explorer</a:t>
            </a:r>
            <a:r>
              <a:rPr lang="ru-RU" b="1" dirty="0">
                <a:latin typeface="Calibri" panose="020F0502020204030204" pitchFamily="34" charset="0"/>
                <a:ea typeface="Times New Roman" panose="02020603050405020304" pitchFamily="18" charset="0"/>
                <a:cs typeface="Times New Roman" panose="02020603050405020304" pitchFamily="18" charset="0"/>
              </a:rPr>
              <a:t> появляется сообщение:</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69F36884-C822-4F77-BF70-320B76B43224}"/>
              </a:ext>
            </a:extLst>
          </p:cNvPr>
          <p:cNvSpPr/>
          <p:nvPr/>
        </p:nvSpPr>
        <p:spPr>
          <a:xfrm>
            <a:off x="209760" y="4635483"/>
            <a:ext cx="11772479" cy="923330"/>
          </a:xfrm>
          <a:prstGeom prst="rect">
            <a:avLst/>
          </a:prstGeom>
        </p:spPr>
        <p:txBody>
          <a:bodyPr wrap="square">
            <a:spAutoFit/>
          </a:bodyPr>
          <a:lstStyle/>
          <a:p>
            <a:r>
              <a:rPr lang="ru-RU" b="1" dirty="0">
                <a:latin typeface="Calibri" panose="020F0502020204030204" pitchFamily="34" charset="0"/>
                <a:ea typeface="Times New Roman" panose="02020603050405020304" pitchFamily="18" charset="0"/>
                <a:cs typeface="Times New Roman" panose="02020603050405020304" pitchFamily="18" charset="0"/>
              </a:rPr>
              <a:t>Необходимо «Разрешить однократно», </a:t>
            </a:r>
            <a:r>
              <a:rPr lang="ru-RU" dirty="0">
                <a:latin typeface="Calibri" panose="020F0502020204030204" pitchFamily="34" charset="0"/>
                <a:ea typeface="Times New Roman" panose="02020603050405020304" pitchFamily="18" charset="0"/>
                <a:cs typeface="Times New Roman" panose="02020603050405020304" pitchFamily="18" charset="0"/>
              </a:rPr>
              <a:t>тогда при генерации каждого отчета нужно будет давать разрешение, </a:t>
            </a:r>
            <a:r>
              <a:rPr lang="ru-RU" b="1" dirty="0">
                <a:latin typeface="Calibri" panose="020F0502020204030204" pitchFamily="34" charset="0"/>
                <a:ea typeface="Times New Roman" panose="02020603050405020304" pitchFamily="18" charset="0"/>
                <a:cs typeface="Times New Roman" panose="02020603050405020304" pitchFamily="18" charset="0"/>
              </a:rPr>
              <a:t>либо разрешить всплывающие окна для программы </a:t>
            </a:r>
            <a:r>
              <a:rPr lang="en-GB" b="1" dirty="0" err="1">
                <a:latin typeface="Calibri" panose="020F0502020204030204" pitchFamily="34" charset="0"/>
                <a:ea typeface="Times New Roman" panose="02020603050405020304" pitchFamily="18" charset="0"/>
                <a:cs typeface="Times New Roman" panose="02020603050405020304" pitchFamily="18" charset="0"/>
              </a:rPr>
              <a:t>SalesWorks</a:t>
            </a:r>
            <a:r>
              <a:rPr lang="ru-RU" b="1" dirty="0">
                <a:latin typeface="Calibri" panose="020F0502020204030204" pitchFamily="34" charset="0"/>
                <a:ea typeface="Times New Roman" panose="02020603050405020304" pitchFamily="18" charset="0"/>
                <a:cs typeface="Times New Roman" panose="02020603050405020304" pitchFamily="18" charset="0"/>
              </a:rPr>
              <a:t> на постоянной основе</a:t>
            </a:r>
            <a:r>
              <a:rPr lang="ru-RU" dirty="0">
                <a:latin typeface="Calibri" panose="020F0502020204030204" pitchFamily="34" charset="0"/>
                <a:ea typeface="Times New Roman" panose="02020603050405020304" pitchFamily="18" charset="0"/>
                <a:cs typeface="Times New Roman" panose="02020603050405020304" pitchFamily="18" charset="0"/>
              </a:rPr>
              <a:t>. </a:t>
            </a:r>
            <a:r>
              <a:rPr lang="ru-RU"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Для этого нужно нажать на «Параметры для этого сайта», и выбрать «Всегда разрешать»:</a:t>
            </a:r>
            <a:endParaRPr lang="ru-RU" b="1" dirty="0">
              <a:solidFill>
                <a:srgbClr val="FF0000"/>
              </a:solidFill>
            </a:endParaRPr>
          </a:p>
        </p:txBody>
      </p:sp>
      <p:pic>
        <p:nvPicPr>
          <p:cNvPr id="12" name="Рисунок 11" descr="C:\Users\rnaid\Desktop\Campina\Инструкции\Обновление КП\Баер\2_cr_cr.jpg">
            <a:extLst>
              <a:ext uri="{FF2B5EF4-FFF2-40B4-BE49-F238E27FC236}">
                <a16:creationId xmlns:a16="http://schemas.microsoft.com/office/drawing/2014/main" id="{C850374B-5789-4B2C-A82C-D90B7A6325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90567" y="5625419"/>
            <a:ext cx="6134100" cy="631209"/>
          </a:xfrm>
          <a:prstGeom prst="rect">
            <a:avLst/>
          </a:prstGeom>
          <a:noFill/>
          <a:ln>
            <a:solidFill>
              <a:schemeClr val="bg1">
                <a:lumMod val="75000"/>
              </a:schemeClr>
            </a:solidFill>
          </a:ln>
        </p:spPr>
      </p:pic>
      <p:grpSp>
        <p:nvGrpSpPr>
          <p:cNvPr id="22" name="Группа 21">
            <a:extLst>
              <a:ext uri="{FF2B5EF4-FFF2-40B4-BE49-F238E27FC236}">
                <a16:creationId xmlns:a16="http://schemas.microsoft.com/office/drawing/2014/main" id="{0B9C1A75-92AF-4F05-84FB-E2D5F8A03410}"/>
              </a:ext>
            </a:extLst>
          </p:cNvPr>
          <p:cNvGrpSpPr/>
          <p:nvPr/>
        </p:nvGrpSpPr>
        <p:grpSpPr>
          <a:xfrm>
            <a:off x="1612900" y="3922536"/>
            <a:ext cx="8229600" cy="427535"/>
            <a:chOff x="1612900" y="3891046"/>
            <a:chExt cx="8229600" cy="427535"/>
          </a:xfrm>
        </p:grpSpPr>
        <p:pic>
          <p:nvPicPr>
            <p:cNvPr id="10" name="Рисунок 9" descr="C:\Users\rnaid\Desktop\Campina\Инструкции\Обновление КП\Баер\1_cr_cr.jpg">
              <a:extLst>
                <a:ext uri="{FF2B5EF4-FFF2-40B4-BE49-F238E27FC236}">
                  <a16:creationId xmlns:a16="http://schemas.microsoft.com/office/drawing/2014/main" id="{4638C517-797A-42EB-9D0E-69045CB099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612900" y="3891046"/>
              <a:ext cx="8229600" cy="427535"/>
            </a:xfrm>
            <a:prstGeom prst="rect">
              <a:avLst/>
            </a:prstGeom>
            <a:noFill/>
            <a:ln>
              <a:solidFill>
                <a:srgbClr val="FF0000"/>
              </a:solidFill>
            </a:ln>
          </p:spPr>
        </p:pic>
        <p:sp>
          <p:nvSpPr>
            <p:cNvPr id="21" name="Прямоугольник 20">
              <a:extLst>
                <a:ext uri="{FF2B5EF4-FFF2-40B4-BE49-F238E27FC236}">
                  <a16:creationId xmlns:a16="http://schemas.microsoft.com/office/drawing/2014/main" id="{6816A0CE-7EC6-416F-B388-2F3DC22D5B39}"/>
                </a:ext>
              </a:extLst>
            </p:cNvPr>
            <p:cNvSpPr/>
            <p:nvPr/>
          </p:nvSpPr>
          <p:spPr>
            <a:xfrm>
              <a:off x="4620260" y="4105742"/>
              <a:ext cx="1026160" cy="180282"/>
            </a:xfrm>
            <a:prstGeom prst="rect">
              <a:avLst/>
            </a:prstGeom>
            <a:solidFill>
              <a:srgbClr val="FAF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Прямоугольник: скругленные углы 22">
            <a:extLst>
              <a:ext uri="{FF2B5EF4-FFF2-40B4-BE49-F238E27FC236}">
                <a16:creationId xmlns:a16="http://schemas.microsoft.com/office/drawing/2014/main" id="{D962379F-2043-450E-AD4A-D77A5C4A3632}"/>
              </a:ext>
            </a:extLst>
          </p:cNvPr>
          <p:cNvSpPr/>
          <p:nvPr/>
        </p:nvSpPr>
        <p:spPr>
          <a:xfrm flipH="1">
            <a:off x="190921" y="3068149"/>
            <a:ext cx="11645898" cy="147722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16" name="Прямоугольник 15">
            <a:extLst>
              <a:ext uri="{FF2B5EF4-FFF2-40B4-BE49-F238E27FC236}">
                <a16:creationId xmlns:a16="http://schemas.microsoft.com/office/drawing/2014/main" id="{FFBB312F-65D4-4D7D-8EB8-B45ED4D2C3DA}"/>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22711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пятиугольник 3">
            <a:extLst>
              <a:ext uri="{FF2B5EF4-FFF2-40B4-BE49-F238E27FC236}">
                <a16:creationId xmlns:a16="http://schemas.microsoft.com/office/drawing/2014/main" id="{DD7BD371-2A91-42CC-A14B-7DB91476F08C}"/>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7" name="TextBox 6">
            <a:extLst>
              <a:ext uri="{FF2B5EF4-FFF2-40B4-BE49-F238E27FC236}">
                <a16:creationId xmlns:a16="http://schemas.microsoft.com/office/drawing/2014/main" id="{B9B924F8-9411-4792-BFA8-68926E99437B}"/>
              </a:ext>
            </a:extLst>
          </p:cNvPr>
          <p:cNvSpPr txBox="1"/>
          <p:nvPr/>
        </p:nvSpPr>
        <p:spPr>
          <a:xfrm>
            <a:off x="190921" y="367940"/>
            <a:ext cx="400008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ГЕНЕРАЦИЯ ОТЧЕТОВ</a:t>
            </a:r>
          </a:p>
        </p:txBody>
      </p:sp>
      <p:sp>
        <p:nvSpPr>
          <p:cNvPr id="8" name="Прямоугольник 7">
            <a:extLst>
              <a:ext uri="{FF2B5EF4-FFF2-40B4-BE49-F238E27FC236}">
                <a16:creationId xmlns:a16="http://schemas.microsoft.com/office/drawing/2014/main" id="{CF72D679-B8FC-47B0-95F5-EBA933D9CA67}"/>
              </a:ext>
            </a:extLst>
          </p:cNvPr>
          <p:cNvSpPr/>
          <p:nvPr/>
        </p:nvSpPr>
        <p:spPr>
          <a:xfrm>
            <a:off x="529390" y="2134075"/>
            <a:ext cx="11133220" cy="1638654"/>
          </a:xfrm>
          <a:prstGeom prst="rect">
            <a:avLst/>
          </a:prstGeom>
        </p:spPr>
        <p:txBody>
          <a:bodyPr wrap="square">
            <a:spAutoFit/>
          </a:bodyPr>
          <a:lstStyle/>
          <a:p>
            <a:pPr>
              <a:lnSpc>
                <a:spcPct val="107000"/>
              </a:lnSpc>
              <a:spcAft>
                <a:spcPts val="0"/>
              </a:spcAft>
            </a:pPr>
            <a:r>
              <a:rPr lang="ru-RU"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ПРИМЕЧАНИЕ!!! </a:t>
            </a:r>
          </a:p>
          <a:p>
            <a:pPr>
              <a:lnSpc>
                <a:spcPct val="107000"/>
              </a:lnSpc>
              <a:spcAft>
                <a:spcPts val="0"/>
              </a:spcAft>
            </a:pPr>
            <a:endParaRPr lang="ru-RU"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ru-RU" sz="1600" dirty="0">
                <a:latin typeface="Calibri" panose="020F0502020204030204" pitchFamily="34" charset="0"/>
                <a:ea typeface="Times New Roman" panose="02020603050405020304" pitchFamily="18" charset="0"/>
                <a:cs typeface="Times New Roman" panose="02020603050405020304" pitchFamily="18" charset="0"/>
              </a:rPr>
              <a:t>Для того что бы сгенерировать отчёт, при условии, что выбрано «Всегда разрешать» нужно будет </a:t>
            </a:r>
            <a:r>
              <a:rPr lang="ru-RU" sz="1600" b="1" dirty="0">
                <a:latin typeface="Calibri" panose="020F0502020204030204" pitchFamily="34" charset="0"/>
                <a:ea typeface="Times New Roman" panose="02020603050405020304" pitchFamily="18" charset="0"/>
                <a:cs typeface="Times New Roman" panose="02020603050405020304" pitchFamily="18" charset="0"/>
              </a:rPr>
              <a:t>снова выбрать отчёт</a:t>
            </a:r>
            <a:r>
              <a:rPr lang="ru-RU" sz="1600" dirty="0">
                <a:latin typeface="Calibri" panose="020F0502020204030204" pitchFamily="34" charset="0"/>
                <a:ea typeface="Times New Roman" panose="02020603050405020304" pitchFamily="18" charset="0"/>
                <a:cs typeface="Times New Roman" panose="02020603050405020304" pitchFamily="18" charset="0"/>
              </a:rPr>
              <a:t>, </a:t>
            </a:r>
            <a:r>
              <a:rPr lang="ru-RU" sz="1600" b="1" dirty="0">
                <a:latin typeface="Calibri" panose="020F0502020204030204" pitchFamily="34" charset="0"/>
                <a:ea typeface="Times New Roman" panose="02020603050405020304" pitchFamily="18" charset="0"/>
                <a:cs typeface="Times New Roman" panose="02020603050405020304" pitchFamily="18" charset="0"/>
              </a:rPr>
              <a:t>выбрать параметры отчёта и нажать «Генерировать»</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marL="265113"/>
            <a:r>
              <a:rPr lang="ru-RU" sz="1600" dirty="0">
                <a:latin typeface="Calibri" panose="020F0502020204030204" pitchFamily="34" charset="0"/>
                <a:ea typeface="Times New Roman" panose="02020603050405020304" pitchFamily="18" charset="0"/>
                <a:cs typeface="Times New Roman" panose="02020603050405020304" pitchFamily="18" charset="0"/>
              </a:rPr>
              <a:t>(В браузере </a:t>
            </a:r>
            <a:r>
              <a:rPr lang="en-GB" sz="1600" dirty="0">
                <a:latin typeface="Calibri" panose="020F0502020204030204" pitchFamily="34" charset="0"/>
                <a:ea typeface="Times New Roman" panose="02020603050405020304" pitchFamily="18" charset="0"/>
                <a:cs typeface="Times New Roman" panose="02020603050405020304" pitchFamily="18" charset="0"/>
              </a:rPr>
              <a:t>Google Chrome</a:t>
            </a:r>
            <a:r>
              <a:rPr lang="ru-RU" sz="1600" dirty="0">
                <a:latin typeface="Calibri" panose="020F0502020204030204" pitchFamily="34" charset="0"/>
                <a:ea typeface="Times New Roman" panose="02020603050405020304" pitchFamily="18" charset="0"/>
                <a:cs typeface="Times New Roman" panose="02020603050405020304" pitchFamily="18" charset="0"/>
              </a:rPr>
              <a:t> информацию о блокировании всплывающих окон можно увидеть в строке подключения – появится значок          )</a:t>
            </a:r>
            <a:endParaRPr lang="ru-RU" sz="1600" dirty="0"/>
          </a:p>
        </p:txBody>
      </p:sp>
      <p:pic>
        <p:nvPicPr>
          <p:cNvPr id="9" name="Рисунок 8" descr="C:\Users\rnaid\Desktop\Campina\Инструкции\Обновление КП\1010\32_cr_cr.png">
            <a:extLst>
              <a:ext uri="{FF2B5EF4-FFF2-40B4-BE49-F238E27FC236}">
                <a16:creationId xmlns:a16="http://schemas.microsoft.com/office/drawing/2014/main" id="{88CD933D-4750-4349-9F6E-E68F6EF0A6F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81945" y="3474067"/>
            <a:ext cx="266700" cy="238125"/>
          </a:xfrm>
          <a:prstGeom prst="rect">
            <a:avLst/>
          </a:prstGeom>
          <a:noFill/>
          <a:ln>
            <a:noFill/>
          </a:ln>
        </p:spPr>
      </p:pic>
      <p:sp>
        <p:nvSpPr>
          <p:cNvPr id="10" name="Прямоугольник 9">
            <a:extLst>
              <a:ext uri="{FF2B5EF4-FFF2-40B4-BE49-F238E27FC236}">
                <a16:creationId xmlns:a16="http://schemas.microsoft.com/office/drawing/2014/main" id="{DD08ADB1-4730-485A-AF10-011B8E36FB65}"/>
              </a:ext>
            </a:extLst>
          </p:cNvPr>
          <p:cNvSpPr/>
          <p:nvPr/>
        </p:nvSpPr>
        <p:spPr>
          <a:xfrm>
            <a:off x="529390" y="3784687"/>
            <a:ext cx="11133220" cy="1265603"/>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ru-RU" sz="1600" dirty="0">
                <a:latin typeface="Calibri" panose="020F0502020204030204" pitchFamily="34" charset="0"/>
                <a:cs typeface="Times New Roman" panose="02020603050405020304" pitchFamily="18" charset="0"/>
              </a:rPr>
              <a:t>Для однократного разрешения открытия всплывающего окна (отчета) нужно нажать на данный значок и в появившемся окне кликнуть на ссылку</a:t>
            </a:r>
          </a:p>
          <a:p>
            <a:pPr marL="285750" indent="-285750">
              <a:spcBef>
                <a:spcPts val="1200"/>
              </a:spcBef>
              <a:buFont typeface="Arial" panose="020B0604020202020204" pitchFamily="34" charset="0"/>
              <a:buChar char="•"/>
            </a:pPr>
            <a:r>
              <a:rPr lang="ru-RU" sz="1600" dirty="0">
                <a:latin typeface="Calibri" panose="020F0502020204030204" pitchFamily="34" charset="0"/>
                <a:cs typeface="Times New Roman" panose="02020603050405020304" pitchFamily="18" charset="0"/>
              </a:rPr>
              <a:t>Для разрешения всплывающих окон для программы </a:t>
            </a:r>
            <a:r>
              <a:rPr lang="en-GB" sz="1600" dirty="0" err="1">
                <a:latin typeface="Calibri" panose="020F0502020204030204" pitchFamily="34" charset="0"/>
                <a:cs typeface="Times New Roman" panose="02020603050405020304" pitchFamily="18" charset="0"/>
              </a:rPr>
              <a:t>SalesWorks</a:t>
            </a:r>
            <a:r>
              <a:rPr lang="ru-RU" sz="1600" dirty="0">
                <a:latin typeface="Calibri" panose="020F0502020204030204" pitchFamily="34" charset="0"/>
                <a:cs typeface="Times New Roman" panose="02020603050405020304" pitchFamily="18" charset="0"/>
              </a:rPr>
              <a:t> на постоянной основе, после нажатия на значок необходимо выбрать «Всегда показывать всплывающие окна с сайта ……» и нажать </a:t>
            </a:r>
            <a:r>
              <a:rPr lang="ru-RU" sz="1600" b="1" dirty="0">
                <a:latin typeface="Calibri" panose="020F0502020204030204" pitchFamily="34" charset="0"/>
                <a:cs typeface="Times New Roman" panose="02020603050405020304" pitchFamily="18" charset="0"/>
              </a:rPr>
              <a:t>«Готово»</a:t>
            </a:r>
          </a:p>
        </p:txBody>
      </p:sp>
      <p:pic>
        <p:nvPicPr>
          <p:cNvPr id="11" name="Рисунок 10" descr="C:\Users\rnaid\Desktop\Campina\Инструкции\Обновление КП\1010\32_cr_cr.png">
            <a:extLst>
              <a:ext uri="{FF2B5EF4-FFF2-40B4-BE49-F238E27FC236}">
                <a16:creationId xmlns:a16="http://schemas.microsoft.com/office/drawing/2014/main" id="{F3675B4F-34BE-4AED-86F0-E5AE9EFE6F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822275" y="4517080"/>
            <a:ext cx="266700" cy="238125"/>
          </a:xfrm>
          <a:prstGeom prst="rect">
            <a:avLst/>
          </a:prstGeom>
          <a:noFill/>
          <a:ln>
            <a:noFill/>
          </a:ln>
        </p:spPr>
      </p:pic>
      <p:sp>
        <p:nvSpPr>
          <p:cNvPr id="13" name="Прямоугольник: скругленные углы 12">
            <a:extLst>
              <a:ext uri="{FF2B5EF4-FFF2-40B4-BE49-F238E27FC236}">
                <a16:creationId xmlns:a16="http://schemas.microsoft.com/office/drawing/2014/main" id="{DB7F9589-3A9E-4737-8509-0184A047A5FB}"/>
              </a:ext>
            </a:extLst>
          </p:cNvPr>
          <p:cNvSpPr/>
          <p:nvPr/>
        </p:nvSpPr>
        <p:spPr>
          <a:xfrm flipH="1">
            <a:off x="279410" y="2009548"/>
            <a:ext cx="11578292" cy="326054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14" name="Прямоугольник 13">
            <a:extLst>
              <a:ext uri="{FF2B5EF4-FFF2-40B4-BE49-F238E27FC236}">
                <a16:creationId xmlns:a16="http://schemas.microsoft.com/office/drawing/2014/main" id="{C1B1A28F-2C23-4478-AA1E-84C0918D8867}"/>
              </a:ext>
            </a:extLst>
          </p:cNvPr>
          <p:cNvSpPr/>
          <p:nvPr/>
        </p:nvSpPr>
        <p:spPr>
          <a:xfrm>
            <a:off x="6751237" y="6546630"/>
            <a:ext cx="5191678" cy="307777"/>
          </a:xfrm>
          <a:prstGeom prst="rect">
            <a:avLst/>
          </a:prstGeom>
        </p:spPr>
        <p:txBody>
          <a:bodyPr wrap="none">
            <a:spAutoFit/>
          </a:bodyPr>
          <a:lstStyle/>
          <a:p>
            <a:r>
              <a:rPr lang="ru-RU" sz="1400" i="1" dirty="0">
                <a:solidFill>
                  <a:schemeClr val="bg1"/>
                </a:solidFill>
                <a:latin typeface="Arial" panose="020B0604020202020204" pitchFamily="34" charset="0"/>
                <a:ea typeface="Times New Roman" panose="02020603050405020304" pitchFamily="18" charset="0"/>
              </a:rPr>
              <a:t>Часть </a:t>
            </a:r>
            <a:r>
              <a:rPr lang="en-US" sz="1400" i="1" dirty="0">
                <a:solidFill>
                  <a:schemeClr val="bg1"/>
                </a:solidFill>
                <a:latin typeface="Arial" panose="020B0604020202020204" pitchFamily="34" charset="0"/>
                <a:ea typeface="Times New Roman" panose="02020603050405020304" pitchFamily="18" charset="0"/>
              </a:rPr>
              <a:t>5</a:t>
            </a:r>
            <a:r>
              <a:rPr lang="ru-RU" sz="1400" i="1" dirty="0">
                <a:solidFill>
                  <a:schemeClr val="bg1"/>
                </a:solidFill>
                <a:latin typeface="Arial" panose="020B0604020202020204" pitchFamily="34" charset="0"/>
                <a:ea typeface="Times New Roman" panose="02020603050405020304" pitchFamily="18" charset="0"/>
              </a:rPr>
              <a:t>. Активности </a:t>
            </a:r>
            <a:r>
              <a:rPr lang="ru-RU" sz="1400" i="1" dirty="0" err="1">
                <a:solidFill>
                  <a:schemeClr val="bg1"/>
                </a:solidFill>
                <a:latin typeface="Arial" panose="020B0604020202020204" pitchFamily="34" charset="0"/>
                <a:ea typeface="Times New Roman" panose="02020603050405020304" pitchFamily="18" charset="0"/>
              </a:rPr>
              <a:t>web</a:t>
            </a:r>
            <a:r>
              <a:rPr lang="ru-RU" sz="1400" i="1" dirty="0">
                <a:solidFill>
                  <a:schemeClr val="bg1"/>
                </a:solidFill>
                <a:latin typeface="Arial" panose="020B0604020202020204" pitchFamily="34" charset="0"/>
                <a:ea typeface="Times New Roman" panose="02020603050405020304" pitchFamily="18" charset="0"/>
              </a:rPr>
              <a:t>-модуля. ГЕНЕРАЦИЯ ОТЧЕТОВ</a:t>
            </a:r>
          </a:p>
        </p:txBody>
      </p:sp>
      <p:sp>
        <p:nvSpPr>
          <p:cNvPr id="12" name="Прямоугольник 11">
            <a:extLst>
              <a:ext uri="{FF2B5EF4-FFF2-40B4-BE49-F238E27FC236}">
                <a16:creationId xmlns:a16="http://schemas.microsoft.com/office/drawing/2014/main" id="{E98767C5-FF21-427B-AF5A-24C9F7DB3456}"/>
              </a:ext>
            </a:extLst>
          </p:cNvPr>
          <p:cNvSpPr/>
          <p:nvPr/>
        </p:nvSpPr>
        <p:spPr>
          <a:xfrm>
            <a:off x="215900" y="6576625"/>
            <a:ext cx="2195214" cy="276999"/>
          </a:xfrm>
          <a:prstGeom prst="rect">
            <a:avLst/>
          </a:prstGeom>
        </p:spPr>
        <p:txBody>
          <a:bodyPr wrap="square">
            <a:spAutoFit/>
          </a:bodyPr>
          <a:lstStyle/>
          <a:p>
            <a:r>
              <a:rPr lang="ru-RU" sz="1200" b="1" dirty="0">
                <a:solidFill>
                  <a:schemeClr val="bg1"/>
                </a:solidFill>
                <a:latin typeface="Arial" panose="020B0604020202020204" pitchFamily="34" charset="0"/>
                <a:cs typeface="Arial" panose="020B0604020202020204" pitchFamily="34" charset="0"/>
              </a:rPr>
              <a:t>Январь 2019</a:t>
            </a:r>
          </a:p>
        </p:txBody>
      </p:sp>
    </p:spTree>
    <p:extLst>
      <p:ext uri="{BB962C8B-B14F-4D97-AF65-F5344CB8AC3E}">
        <p14:creationId xmlns:p14="http://schemas.microsoft.com/office/powerpoint/2010/main" val="166530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пятиугольник 3">
            <a:extLst>
              <a:ext uri="{FF2B5EF4-FFF2-40B4-BE49-F238E27FC236}">
                <a16:creationId xmlns:a16="http://schemas.microsoft.com/office/drawing/2014/main" id="{DD7BD371-2A91-42CC-A14B-7DB91476F08C}"/>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7" name="TextBox 6">
            <a:extLst>
              <a:ext uri="{FF2B5EF4-FFF2-40B4-BE49-F238E27FC236}">
                <a16:creationId xmlns:a16="http://schemas.microsoft.com/office/drawing/2014/main" id="{B9B924F8-9411-4792-BFA8-68926E99437B}"/>
              </a:ext>
            </a:extLst>
          </p:cNvPr>
          <p:cNvSpPr txBox="1"/>
          <p:nvPr/>
        </p:nvSpPr>
        <p:spPr>
          <a:xfrm>
            <a:off x="190921" y="367940"/>
            <a:ext cx="400008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ГЕНЕРАЦИЯ ОТЧЕТОВ</a:t>
            </a:r>
          </a:p>
        </p:txBody>
      </p:sp>
      <p:sp>
        <p:nvSpPr>
          <p:cNvPr id="8" name="Прямоугольник 7">
            <a:extLst>
              <a:ext uri="{FF2B5EF4-FFF2-40B4-BE49-F238E27FC236}">
                <a16:creationId xmlns:a16="http://schemas.microsoft.com/office/drawing/2014/main" id="{95C55B29-1374-4B8B-9C28-A708DD218EBA}"/>
              </a:ext>
            </a:extLst>
          </p:cNvPr>
          <p:cNvSpPr/>
          <p:nvPr/>
        </p:nvSpPr>
        <p:spPr>
          <a:xfrm>
            <a:off x="353961" y="2172040"/>
            <a:ext cx="6893965" cy="1661417"/>
          </a:xfrm>
          <a:prstGeom prst="rect">
            <a:avLst/>
          </a:prstGeom>
        </p:spPr>
        <p:txBody>
          <a:bodyPr wrap="square">
            <a:spAutoFit/>
          </a:bodyPr>
          <a:lstStyle/>
          <a:p>
            <a:pPr>
              <a:lnSpc>
                <a:spcPct val="107000"/>
              </a:lnSpc>
              <a:spcAft>
                <a:spcPts val="0"/>
              </a:spcAft>
            </a:pPr>
            <a:r>
              <a:rPr lang="ru-RU"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ПРИМЕЧАНИЕ!!! </a:t>
            </a:r>
          </a:p>
          <a:p>
            <a:pPr>
              <a:lnSpc>
                <a:spcPct val="107000"/>
              </a:lnSpc>
              <a:spcAft>
                <a:spcPts val="0"/>
              </a:spcAft>
            </a:pPr>
            <a:endParaRPr lang="ru-RU"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ru-RU" sz="1600" b="1" dirty="0">
                <a:latin typeface="Calibri" panose="020F0502020204030204" pitchFamily="34" charset="0"/>
                <a:ea typeface="Times New Roman" panose="02020603050405020304" pitchFamily="18" charset="0"/>
                <a:cs typeface="Times New Roman" panose="02020603050405020304" pitchFamily="18" charset="0"/>
              </a:rPr>
              <a:t>В «Параметрах отчета» можно сохранить внесенные параметры для последующих генераций отчета без повторного их указания. </a:t>
            </a:r>
            <a:r>
              <a:rPr lang="ru-RU" sz="1600" dirty="0">
                <a:latin typeface="Calibri" panose="020F0502020204030204" pitchFamily="34" charset="0"/>
                <a:ea typeface="Times New Roman" panose="02020603050405020304" pitchFamily="18" charset="0"/>
                <a:cs typeface="Times New Roman" panose="02020603050405020304" pitchFamily="18" charset="0"/>
              </a:rPr>
              <a:t>Для этого необходимо после выбора параметров и перед нажатием на «Генерировать» </a:t>
            </a:r>
            <a:r>
              <a:rPr lang="ru-RU"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отметить галочкой «Сохранить значения параметров»</a:t>
            </a:r>
            <a:endParaRPr lang="ru-RU" sz="1600" b="1" dirty="0">
              <a:solidFill>
                <a:srgbClr val="FF0000"/>
              </a:solidFill>
            </a:endParaRPr>
          </a:p>
        </p:txBody>
      </p:sp>
      <p:pic>
        <p:nvPicPr>
          <p:cNvPr id="9" name="Рисунок 8">
            <a:extLst>
              <a:ext uri="{FF2B5EF4-FFF2-40B4-BE49-F238E27FC236}">
                <a16:creationId xmlns:a16="http://schemas.microsoft.com/office/drawing/2014/main" id="{FE255370-1C3F-4C5D-9CC2-E637055D2CAC}"/>
              </a:ext>
            </a:extLst>
          </p:cNvPr>
          <p:cNvPicPr/>
          <p:nvPr/>
        </p:nvPicPr>
        <p:blipFill>
          <a:blip r:embed="rId4"/>
          <a:stretch>
            <a:fillRect/>
          </a:stretch>
        </p:blipFill>
        <p:spPr>
          <a:xfrm>
            <a:off x="7669161" y="1582395"/>
            <a:ext cx="4188542" cy="4163546"/>
          </a:xfrm>
          <a:prstGeom prst="rect">
            <a:avLst/>
          </a:prstGeom>
          <a:ln>
            <a:solidFill>
              <a:schemeClr val="bg1">
                <a:lumMod val="75000"/>
              </a:schemeClr>
            </a:solidFill>
          </a:ln>
        </p:spPr>
      </p:pic>
      <p:sp>
        <p:nvSpPr>
          <p:cNvPr id="2" name="Прямоугольник 1">
            <a:extLst>
              <a:ext uri="{FF2B5EF4-FFF2-40B4-BE49-F238E27FC236}">
                <a16:creationId xmlns:a16="http://schemas.microsoft.com/office/drawing/2014/main" id="{56093B65-078B-49CF-977D-19AD9EBC4785}"/>
              </a:ext>
            </a:extLst>
          </p:cNvPr>
          <p:cNvSpPr/>
          <p:nvPr/>
        </p:nvSpPr>
        <p:spPr>
          <a:xfrm>
            <a:off x="658761" y="4078420"/>
            <a:ext cx="6096000" cy="607539"/>
          </a:xfrm>
          <a:prstGeom prst="rect">
            <a:avLst/>
          </a:prstGeom>
        </p:spPr>
        <p:txBody>
          <a:bodyPr>
            <a:spAutoFit/>
          </a:bodyPr>
          <a:lstStyle/>
          <a:p>
            <a:pPr>
              <a:lnSpc>
                <a:spcPct val="107000"/>
              </a:lnSpc>
              <a:spcAft>
                <a:spcPts val="800"/>
              </a:spcAft>
            </a:pPr>
            <a:r>
              <a:rPr lang="ru-RU" sz="1600" b="1" dirty="0">
                <a:latin typeface="Calibri" panose="020F0502020204030204" pitchFamily="34" charset="0"/>
                <a:cs typeface="Times New Roman" panose="02020603050405020304" pitchFamily="18" charset="0"/>
              </a:rPr>
              <a:t>При последующих переходах </a:t>
            </a:r>
            <a:r>
              <a:rPr lang="ru-RU" sz="1600" dirty="0">
                <a:latin typeface="Calibri" panose="020F0502020204030204" pitchFamily="34" charset="0"/>
                <a:cs typeface="Times New Roman" panose="02020603050405020304" pitchFamily="18" charset="0"/>
              </a:rPr>
              <a:t>на отчет, в котором были ранее сохранены параметры </a:t>
            </a:r>
            <a:r>
              <a:rPr lang="ru-RU" sz="1600" b="1" dirty="0">
                <a:latin typeface="Calibri" panose="020F0502020204030204" pitchFamily="34" charset="0"/>
                <a:cs typeface="Times New Roman" panose="02020603050405020304" pitchFamily="18" charset="0"/>
              </a:rPr>
              <a:t>они будут подтягиваться автоматически</a:t>
            </a:r>
            <a:r>
              <a:rPr lang="ru-RU" sz="1600" dirty="0">
                <a:latin typeface="Calibri" panose="020F0502020204030204" pitchFamily="34" charset="0"/>
                <a:cs typeface="Times New Roman" panose="02020603050405020304" pitchFamily="18" charset="0"/>
              </a:rPr>
              <a:t> </a:t>
            </a:r>
          </a:p>
        </p:txBody>
      </p:sp>
      <p:sp>
        <p:nvSpPr>
          <p:cNvPr id="11" name="Прямоугольник: скругленные углы 10">
            <a:extLst>
              <a:ext uri="{FF2B5EF4-FFF2-40B4-BE49-F238E27FC236}">
                <a16:creationId xmlns:a16="http://schemas.microsoft.com/office/drawing/2014/main" id="{BBE1B462-E58E-4ACE-AC4C-07D2C3D0F938}"/>
              </a:ext>
            </a:extLst>
          </p:cNvPr>
          <p:cNvSpPr/>
          <p:nvPr/>
        </p:nvSpPr>
        <p:spPr>
          <a:xfrm flipH="1">
            <a:off x="279410" y="2009548"/>
            <a:ext cx="6948852" cy="326054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dirty="0">
                <a:effectLst/>
                <a:ea typeface="Calibri" panose="020F0502020204030204" pitchFamily="34" charset="0"/>
                <a:cs typeface="Times New Roman" panose="02020603050405020304" pitchFamily="18" charset="0"/>
              </a:rPr>
              <a:t> </a:t>
            </a:r>
          </a:p>
        </p:txBody>
      </p:sp>
      <p:sp>
        <p:nvSpPr>
          <p:cNvPr id="13" name="Прямоугольник 12">
            <a:extLst>
              <a:ext uri="{FF2B5EF4-FFF2-40B4-BE49-F238E27FC236}">
                <a16:creationId xmlns:a16="http://schemas.microsoft.com/office/drawing/2014/main" id="{019235B3-ABCD-48D5-BE33-936C7F905B5B}"/>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111234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пятиугольник 3">
            <a:extLst>
              <a:ext uri="{FF2B5EF4-FFF2-40B4-BE49-F238E27FC236}">
                <a16:creationId xmlns:a16="http://schemas.microsoft.com/office/drawing/2014/main" id="{DD7BD371-2A91-42CC-A14B-7DB91476F08C}"/>
              </a:ext>
            </a:extLst>
          </p:cNvPr>
          <p:cNvSpPr/>
          <p:nvPr/>
        </p:nvSpPr>
        <p:spPr>
          <a:xfrm>
            <a:off x="0" y="317609"/>
            <a:ext cx="5257800" cy="957403"/>
          </a:xfrm>
          <a:prstGeom prst="homePlate">
            <a:avLst/>
          </a:prstGeom>
          <a:solidFill>
            <a:srgbClr val="F4E95E"/>
          </a:solidFill>
          <a:ln>
            <a:solidFill>
              <a:srgbClr val="F4E95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FA4E5C89-AADF-4064-8B52-53681C58EF70}"/>
              </a:ext>
            </a:extLst>
          </p:cNvPr>
          <p:cNvPicPr>
            <a:picLocks noChangeAspect="1"/>
          </p:cNvPicPr>
          <p:nvPr/>
        </p:nvPicPr>
        <p:blipFill rotWithShape="1">
          <a:blip r:embed="rId3"/>
          <a:srcRect t="77105" r="1042"/>
          <a:stretch/>
        </p:blipFill>
        <p:spPr>
          <a:xfrm>
            <a:off x="1" y="6572251"/>
            <a:ext cx="12191999" cy="285749"/>
          </a:xfrm>
          <a:prstGeom prst="rect">
            <a:avLst/>
          </a:prstGeom>
        </p:spPr>
      </p:pic>
      <p:pic>
        <p:nvPicPr>
          <p:cNvPr id="6" name="Рисунок 5">
            <a:extLst>
              <a:ext uri="{FF2B5EF4-FFF2-40B4-BE49-F238E27FC236}">
                <a16:creationId xmlns:a16="http://schemas.microsoft.com/office/drawing/2014/main" id="{02C88E20-4614-469F-9794-B35C2F1221D7}"/>
              </a:ext>
            </a:extLst>
          </p:cNvPr>
          <p:cNvPicPr>
            <a:picLocks noChangeAspect="1"/>
          </p:cNvPicPr>
          <p:nvPr/>
        </p:nvPicPr>
        <p:blipFill rotWithShape="1">
          <a:blip r:embed="rId3"/>
          <a:srcRect t="77105" r="1042"/>
          <a:stretch/>
        </p:blipFill>
        <p:spPr>
          <a:xfrm>
            <a:off x="-1" y="-248"/>
            <a:ext cx="12202583" cy="285997"/>
          </a:xfrm>
          <a:prstGeom prst="rect">
            <a:avLst/>
          </a:prstGeom>
        </p:spPr>
      </p:pic>
      <p:sp>
        <p:nvSpPr>
          <p:cNvPr id="7" name="TextBox 6">
            <a:extLst>
              <a:ext uri="{FF2B5EF4-FFF2-40B4-BE49-F238E27FC236}">
                <a16:creationId xmlns:a16="http://schemas.microsoft.com/office/drawing/2014/main" id="{B9B924F8-9411-4792-BFA8-68926E99437B}"/>
              </a:ext>
            </a:extLst>
          </p:cNvPr>
          <p:cNvSpPr txBox="1"/>
          <p:nvPr/>
        </p:nvSpPr>
        <p:spPr>
          <a:xfrm>
            <a:off x="190921" y="367940"/>
            <a:ext cx="4558060" cy="830997"/>
          </a:xfrm>
          <a:prstGeom prst="rect">
            <a:avLst/>
          </a:prstGeom>
          <a:noFill/>
        </p:spPr>
        <p:txBody>
          <a:bodyPr wrap="square" rtlCol="0">
            <a:spAutoFit/>
          </a:bodyPr>
          <a:lstStyle/>
          <a:p>
            <a:r>
              <a:rPr lang="ru-RU" sz="2400" b="1" dirty="0">
                <a:solidFill>
                  <a:srgbClr val="C00000"/>
                </a:solidFill>
              </a:rPr>
              <a:t>СПРАВОЧНИК «ОТЧЕТЫ». </a:t>
            </a:r>
          </a:p>
          <a:p>
            <a:r>
              <a:rPr lang="ru-RU" sz="2400" b="1" dirty="0">
                <a:solidFill>
                  <a:srgbClr val="C00000"/>
                </a:solidFill>
              </a:rPr>
              <a:t>СТРУКТУРА ОКНА </a:t>
            </a:r>
            <a:r>
              <a:rPr lang="en-US" sz="2400" b="1" dirty="0">
                <a:solidFill>
                  <a:srgbClr val="C00000"/>
                </a:solidFill>
              </a:rPr>
              <a:t>SWRA-</a:t>
            </a:r>
            <a:r>
              <a:rPr lang="ru-RU" sz="2400" b="1" dirty="0">
                <a:solidFill>
                  <a:srgbClr val="C00000"/>
                </a:solidFill>
              </a:rPr>
              <a:t>ОТЧЕТА</a:t>
            </a:r>
          </a:p>
        </p:txBody>
      </p:sp>
      <p:sp>
        <p:nvSpPr>
          <p:cNvPr id="3" name="Прямоугольник 2">
            <a:extLst>
              <a:ext uri="{FF2B5EF4-FFF2-40B4-BE49-F238E27FC236}">
                <a16:creationId xmlns:a16="http://schemas.microsoft.com/office/drawing/2014/main" id="{7A5A442C-C19D-4E2A-8BE9-2EA7DE792D3F}"/>
              </a:ext>
            </a:extLst>
          </p:cNvPr>
          <p:cNvSpPr/>
          <p:nvPr/>
        </p:nvSpPr>
        <p:spPr>
          <a:xfrm>
            <a:off x="306643" y="1417356"/>
            <a:ext cx="5789357" cy="607539"/>
          </a:xfrm>
          <a:prstGeom prst="rect">
            <a:avLst/>
          </a:prstGeom>
        </p:spPr>
        <p:txBody>
          <a:bodyPr wrap="square">
            <a:spAutoFit/>
          </a:bodyPr>
          <a:lstStyle/>
          <a:p>
            <a:pPr>
              <a:lnSpc>
                <a:spcPct val="107000"/>
              </a:lnSpc>
              <a:spcAft>
                <a:spcPts val="0"/>
              </a:spcAft>
            </a:pPr>
            <a:r>
              <a:rPr lang="ru-RU"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Среда окна предпросмотра </a:t>
            </a:r>
            <a:r>
              <a:rPr lang="ru-RU"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SWRA-</a:t>
            </a:r>
            <a:r>
              <a:rPr lang="ru-RU"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отчета реализует набор средств для организации желаемой структуры сводных данных</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91" descr="http://helpsw.datacenter.ssbs.com.ua/SWEDocs/SWE/2.64.1/Html/Images/drex_generatsiya_otchetov_custom_10.png">
            <a:extLst>
              <a:ext uri="{FF2B5EF4-FFF2-40B4-BE49-F238E27FC236}">
                <a16:creationId xmlns:a16="http://schemas.microsoft.com/office/drawing/2014/main" id="{D305032C-4DF6-4133-AD58-D6A7BEE21ED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3471" y="2167239"/>
            <a:ext cx="5555381" cy="1854155"/>
          </a:xfrm>
          <a:prstGeom prst="rect">
            <a:avLst/>
          </a:prstGeom>
          <a:noFill/>
          <a:ln>
            <a:solidFill>
              <a:schemeClr val="bg1">
                <a:lumMod val="75000"/>
              </a:schemeClr>
            </a:solidFill>
          </a:ln>
        </p:spPr>
      </p:pic>
      <p:pic>
        <p:nvPicPr>
          <p:cNvPr id="11" name="Picture 64" descr="http://helpsw.datacenter.ssbs.com.ua/SWEDocs/SWE/2.64.1/Html/Images/drex_swra_otchet__analiz_prodazh_screen.png">
            <a:extLst>
              <a:ext uri="{FF2B5EF4-FFF2-40B4-BE49-F238E27FC236}">
                <a16:creationId xmlns:a16="http://schemas.microsoft.com/office/drawing/2014/main" id="{C5565140-957F-45F9-AF2C-314EBFDF097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06581" y="1702492"/>
            <a:ext cx="6096001" cy="4602843"/>
          </a:xfrm>
          <a:prstGeom prst="rect">
            <a:avLst/>
          </a:prstGeom>
          <a:noFill/>
          <a:ln>
            <a:noFill/>
          </a:ln>
        </p:spPr>
      </p:pic>
      <p:sp>
        <p:nvSpPr>
          <p:cNvPr id="12" name="Прямоугольник 11">
            <a:extLst>
              <a:ext uri="{FF2B5EF4-FFF2-40B4-BE49-F238E27FC236}">
                <a16:creationId xmlns:a16="http://schemas.microsoft.com/office/drawing/2014/main" id="{8059767A-1E05-4321-8474-54F41637D631}"/>
              </a:ext>
            </a:extLst>
          </p:cNvPr>
          <p:cNvSpPr/>
          <p:nvPr/>
        </p:nvSpPr>
        <p:spPr>
          <a:xfrm>
            <a:off x="306643" y="4252957"/>
            <a:ext cx="5464892" cy="1952971"/>
          </a:xfrm>
          <a:prstGeom prst="rect">
            <a:avLst/>
          </a:prstGeom>
        </p:spPr>
        <p:txBody>
          <a:bodyPr wrap="square">
            <a:spAutoFit/>
          </a:bodyPr>
          <a:lstStyle/>
          <a:p>
            <a:pPr>
              <a:lnSpc>
                <a:spcPct val="107000"/>
              </a:lnSpc>
              <a:spcAft>
                <a:spcPts val="800"/>
              </a:spcAft>
            </a:pPr>
            <a:r>
              <a:rPr lang="ru-RU" sz="1600" b="1" dirty="0">
                <a:solidFill>
                  <a:srgbClr val="000000"/>
                </a:solidFill>
                <a:latin typeface="Calibri" panose="020F0502020204030204" pitchFamily="34" charset="0"/>
                <a:cs typeface="Calibri" panose="020F0502020204030204" pitchFamily="34" charset="0"/>
              </a:rPr>
              <a:t>В окне SWRA-отчета кроме заголовка окна и строки меню присутствуют рабочие области:</a:t>
            </a:r>
          </a:p>
          <a:p>
            <a:pPr marL="342900" lvl="0" indent="-342900">
              <a:buSzPts val="1000"/>
              <a:buFont typeface="Symbol" panose="05050102010706020507" pitchFamily="18" charset="2"/>
              <a:buChar char=""/>
              <a:tabLst>
                <a:tab pos="457200" algn="l"/>
              </a:tabLst>
            </a:pPr>
            <a:r>
              <a:rPr lang="ru-RU" sz="1600" dirty="0">
                <a:solidFill>
                  <a:srgbClr val="000000"/>
                </a:solidFill>
                <a:latin typeface="Calibri" panose="020F0502020204030204" pitchFamily="34" charset="0"/>
                <a:cs typeface="Calibri" panose="020F0502020204030204" pitchFamily="34" charset="0"/>
              </a:rPr>
              <a:t>Область полей отчета</a:t>
            </a:r>
          </a:p>
          <a:p>
            <a:pPr marL="342900" lvl="0" indent="-342900">
              <a:buSzPts val="1000"/>
              <a:buFont typeface="Symbol" panose="05050102010706020507" pitchFamily="18" charset="2"/>
              <a:buChar char=""/>
              <a:tabLst>
                <a:tab pos="457200" algn="l"/>
              </a:tabLst>
            </a:pPr>
            <a:r>
              <a:rPr lang="ru-RU" sz="1600" dirty="0">
                <a:solidFill>
                  <a:srgbClr val="000000"/>
                </a:solidFill>
                <a:latin typeface="Calibri" panose="020F0502020204030204" pitchFamily="34" charset="0"/>
                <a:cs typeface="Calibri" panose="020F0502020204030204" pitchFamily="34" charset="0"/>
              </a:rPr>
              <a:t>Область строк</a:t>
            </a:r>
          </a:p>
          <a:p>
            <a:pPr marL="342900" lvl="0" indent="-342900">
              <a:buSzPts val="1000"/>
              <a:buFont typeface="Symbol" panose="05050102010706020507" pitchFamily="18" charset="2"/>
              <a:buChar char=""/>
              <a:tabLst>
                <a:tab pos="457200" algn="l"/>
              </a:tabLst>
            </a:pPr>
            <a:r>
              <a:rPr lang="ru-RU" sz="1600" dirty="0">
                <a:solidFill>
                  <a:srgbClr val="000000"/>
                </a:solidFill>
                <a:latin typeface="Calibri" panose="020F0502020204030204" pitchFamily="34" charset="0"/>
                <a:cs typeface="Calibri" panose="020F0502020204030204" pitchFamily="34" charset="0"/>
              </a:rPr>
              <a:t>Область столбцов</a:t>
            </a:r>
          </a:p>
          <a:p>
            <a:pPr marL="342900" lvl="0" indent="-342900">
              <a:buSzPts val="1000"/>
              <a:buFont typeface="Symbol" panose="05050102010706020507" pitchFamily="18" charset="2"/>
              <a:buChar char=""/>
              <a:tabLst>
                <a:tab pos="457200" algn="l"/>
              </a:tabLst>
            </a:pPr>
            <a:r>
              <a:rPr lang="ru-RU" sz="1600" dirty="0">
                <a:solidFill>
                  <a:srgbClr val="000000"/>
                </a:solidFill>
                <a:latin typeface="Calibri" panose="020F0502020204030204" pitchFamily="34" charset="0"/>
                <a:cs typeface="Calibri" panose="020F0502020204030204" pitchFamily="34" charset="0"/>
              </a:rPr>
              <a:t>Область данных</a:t>
            </a:r>
          </a:p>
          <a:p>
            <a:pPr marL="342900" lvl="0" indent="-342900">
              <a:buSzPts val="1000"/>
              <a:buFont typeface="Symbol" panose="05050102010706020507" pitchFamily="18" charset="2"/>
              <a:buChar char=""/>
              <a:tabLst>
                <a:tab pos="457200" algn="l"/>
              </a:tabLst>
            </a:pPr>
            <a:r>
              <a:rPr lang="ru-RU" sz="1600" dirty="0">
                <a:solidFill>
                  <a:srgbClr val="000000"/>
                </a:solidFill>
                <a:latin typeface="Calibri" panose="020F0502020204030204" pitchFamily="34" charset="0"/>
                <a:cs typeface="Calibri" panose="020F0502020204030204" pitchFamily="34" charset="0"/>
              </a:rPr>
              <a:t>Область результатов</a:t>
            </a:r>
          </a:p>
        </p:txBody>
      </p:sp>
      <p:sp>
        <p:nvSpPr>
          <p:cNvPr id="15" name="Прямоугольник 14">
            <a:extLst>
              <a:ext uri="{FF2B5EF4-FFF2-40B4-BE49-F238E27FC236}">
                <a16:creationId xmlns:a16="http://schemas.microsoft.com/office/drawing/2014/main" id="{2ED9EDF0-1C36-485D-95BC-0B6C18E89F6D}"/>
              </a:ext>
            </a:extLst>
          </p:cNvPr>
          <p:cNvSpPr/>
          <p:nvPr/>
        </p:nvSpPr>
        <p:spPr>
          <a:xfrm>
            <a:off x="6869112" y="6547528"/>
            <a:ext cx="5131967" cy="338554"/>
          </a:xfrm>
          <a:prstGeom prst="rect">
            <a:avLst/>
          </a:prstGeom>
        </p:spPr>
        <p:txBody>
          <a:bodyPr wrap="square">
            <a:spAutoFit/>
          </a:bodyPr>
          <a:lstStyle/>
          <a:p>
            <a:r>
              <a:rPr lang="ru-RU" sz="1600" i="1" dirty="0">
                <a:solidFill>
                  <a:schemeClr val="bg1"/>
                </a:solidFill>
                <a:ea typeface="Times New Roman" panose="02020603050405020304" pitchFamily="18" charset="0"/>
                <a:cs typeface="Arial" panose="020B0604020202020204" pitchFamily="34" charset="0"/>
              </a:rPr>
              <a:t>Часть 6. Активности </a:t>
            </a:r>
            <a:r>
              <a:rPr lang="en-US" sz="1600" i="1" dirty="0">
                <a:solidFill>
                  <a:schemeClr val="bg1"/>
                </a:solidFill>
                <a:ea typeface="Times New Roman" panose="02020603050405020304" pitchFamily="18" charset="0"/>
                <a:cs typeface="Arial" panose="020B0604020202020204" pitchFamily="34" charset="0"/>
              </a:rPr>
              <a:t>web-</a:t>
            </a:r>
            <a:r>
              <a:rPr lang="ru-RU" sz="1600" i="1" dirty="0">
                <a:solidFill>
                  <a:schemeClr val="bg1"/>
                </a:solidFill>
                <a:ea typeface="Times New Roman" panose="02020603050405020304" pitchFamily="18" charset="0"/>
                <a:cs typeface="Arial" panose="020B0604020202020204" pitchFamily="34" charset="0"/>
              </a:rPr>
              <a:t>модуля. </a:t>
            </a:r>
            <a:r>
              <a:rPr lang="ru-RU" sz="1600" i="1" dirty="0">
                <a:solidFill>
                  <a:schemeClr val="bg1"/>
                </a:solidFill>
                <a:cs typeface="Arial" panose="020B0604020202020204" pitchFamily="34" charset="0"/>
              </a:rPr>
              <a:t>Генерация отчетов</a:t>
            </a:r>
          </a:p>
        </p:txBody>
      </p:sp>
    </p:spTree>
    <p:extLst>
      <p:ext uri="{BB962C8B-B14F-4D97-AF65-F5344CB8AC3E}">
        <p14:creationId xmlns:p14="http://schemas.microsoft.com/office/powerpoint/2010/main" val="75855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1000"/>
                                        <p:tgtEl>
                                          <p:spTgt spid="12">
                                            <p:txEl>
                                              <p:pRg st="0" end="0"/>
                                            </p:txEl>
                                          </p:spTgt>
                                        </p:tgtEl>
                                      </p:cBhvr>
                                    </p:animEffect>
                                    <p:anim calcmode="lin" valueType="num">
                                      <p:cBhvr>
                                        <p:cTn id="2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1000"/>
                                        <p:tgtEl>
                                          <p:spTgt spid="12">
                                            <p:txEl>
                                              <p:pRg st="1" end="1"/>
                                            </p:txEl>
                                          </p:spTgt>
                                        </p:tgtEl>
                                      </p:cBhvr>
                                    </p:animEffect>
                                    <p:anim calcmode="lin" valueType="num">
                                      <p:cBhvr>
                                        <p:cTn id="2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fade">
                                      <p:cBhvr>
                                        <p:cTn id="34" dur="1000"/>
                                        <p:tgtEl>
                                          <p:spTgt spid="12">
                                            <p:txEl>
                                              <p:pRg st="2" end="2"/>
                                            </p:txEl>
                                          </p:spTgt>
                                        </p:tgtEl>
                                      </p:cBhvr>
                                    </p:animEffect>
                                    <p:anim calcmode="lin" valueType="num">
                                      <p:cBhvr>
                                        <p:cTn id="3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animEffect transition="in" filter="fade">
                                      <p:cBhvr>
                                        <p:cTn id="40" dur="1000"/>
                                        <p:tgtEl>
                                          <p:spTgt spid="12">
                                            <p:txEl>
                                              <p:pRg st="3" end="3"/>
                                            </p:txEl>
                                          </p:spTgt>
                                        </p:tgtEl>
                                      </p:cBhvr>
                                    </p:animEffect>
                                    <p:anim calcmode="lin" valueType="num">
                                      <p:cBhvr>
                                        <p:cTn id="41"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12">
                                            <p:txEl>
                                              <p:pRg st="4" end="4"/>
                                            </p:txEl>
                                          </p:spTgt>
                                        </p:tgtEl>
                                        <p:attrNameLst>
                                          <p:attrName>style.visibility</p:attrName>
                                        </p:attrNameLst>
                                      </p:cBhvr>
                                      <p:to>
                                        <p:strVal val="visible"/>
                                      </p:to>
                                    </p:set>
                                    <p:animEffect transition="in" filter="fade">
                                      <p:cBhvr>
                                        <p:cTn id="46" dur="1000"/>
                                        <p:tgtEl>
                                          <p:spTgt spid="12">
                                            <p:txEl>
                                              <p:pRg st="4" end="4"/>
                                            </p:txEl>
                                          </p:spTgt>
                                        </p:tgtEl>
                                      </p:cBhvr>
                                    </p:animEffect>
                                    <p:anim calcmode="lin" valueType="num">
                                      <p:cBhvr>
                                        <p:cTn id="47"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nodeType="afterEffect">
                                  <p:stCondLst>
                                    <p:cond delay="0"/>
                                  </p:stCondLst>
                                  <p:childTnLst>
                                    <p:set>
                                      <p:cBhvr>
                                        <p:cTn id="51" dur="1" fill="hold">
                                          <p:stCondLst>
                                            <p:cond delay="0"/>
                                          </p:stCondLst>
                                        </p:cTn>
                                        <p:tgtEl>
                                          <p:spTgt spid="12">
                                            <p:txEl>
                                              <p:pRg st="5" end="5"/>
                                            </p:txEl>
                                          </p:spTgt>
                                        </p:tgtEl>
                                        <p:attrNameLst>
                                          <p:attrName>style.visibility</p:attrName>
                                        </p:attrNameLst>
                                      </p:cBhvr>
                                      <p:to>
                                        <p:strVal val="visible"/>
                                      </p:to>
                                    </p:set>
                                    <p:animEffect transition="in" filter="fade">
                                      <p:cBhvr>
                                        <p:cTn id="52" dur="1000"/>
                                        <p:tgtEl>
                                          <p:spTgt spid="12">
                                            <p:txEl>
                                              <p:pRg st="5" end="5"/>
                                            </p:txEl>
                                          </p:spTgt>
                                        </p:tgtEl>
                                      </p:cBhvr>
                                    </p:animEffect>
                                    <p:anim calcmode="lin" valueType="num">
                                      <p:cBhvr>
                                        <p:cTn id="5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DE965042-B319-4C7D-A505-A6862A4C2488}"/>
  <p:tag name="ISPRING_RESOURCE_FOLDER" val="C:\Users\egrushikhina\Desktop\Инструкция для мерчендайзера_SalesWorks_сентябрь_2018\"/>
  <p:tag name="ISPRING_PRESENTATION_PATH" val="C:\Users\egrushikhina\Desktop\Инструкция для мерчендайзера_SalesWorks_сентябрь_2018.pptx"/>
  <p:tag name="ISPRING_PROJECT_VERSION" val="9"/>
  <p:tag name="ISPRING_PROJECT_FOLDER_UPDATED" val="1"/>
  <p:tag name="ISPRING_SCREEN_RECS_UPDATED" val="C:\Users\egrushikhina\Desktop\Инструкция для мерчендайзера_SalesWorks_сентябрь_2018\"/>
  <p:tag name="ISPRING_LMS_API_VERSION" val="SCORM 1.2"/>
  <p:tag name="ISPRING_CMI5_LAUNCH_METHOD" val="any window"/>
  <p:tag name="ISPRING_ULTRA_SCORM_DURATION" val="36000"/>
  <p:tag name="ISPRING_SCORM_RATE_SLIDES" val="1"/>
  <p:tag name="ISPRING_SHOW_MESSAGE_ON_TIMEOUT" val="1"/>
  <p:tag name="ISPRING_SCORM_REPORT_STATUS" val="3"/>
  <p:tag name="ISPRINGCLOUDFOLDERID" val="1"/>
  <p:tag name="ISPRINGONLINEFOLDERID" val="1"/>
  <p:tag name="ISPRING_CURRENT_PLAYER_ID" val="universal"/>
  <p:tag name="ISPRING_FIRST_PUBLISH"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compressionSettings&quot;:{&quot;imageSettings&quot;:{&quot;compressionType&quot;:&quot;LOSSLES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PRESENTATION_COURSE_TITLE" val="SalesWorks_СКК_1_Web_Zapusk i autenfikaciya"/>
  <p:tag name="ISPRING_PLAYERS_CUSTOMIZATION_2" val="UEsDBBQAAgAIAMtImU0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pbjZO+FgZj70GAAA0GgAAHQAAAHVuaXZlcnNhbC9jb21tb25fbWVzc2FnZXMubG5nzVltTxRXFP5u4n+YbGLSJhW1iaZpQDO7e4GJszPrzKxom2ZCKjEkCI3Yxn4DaSsNVojRYK1otU2/2A8j7Aos7PIX7vyF/pI+59yZ2RcgMwMh7Yfd7Lzc555z7jnPednBK/fvTGnfTdydnZyZHipcGDhf0Camv565NTl9e6hQ84bPflbQZu+NT98an5qZnhgqTM8UtCuXT58anBqfvv3t+O0J/D59StMG70zMzuJy9jJdda61yVtDhWrRL+qlq75n+3q16hdrnmdbvqkXhVm4LNdkIDfxqQ+eixYdglGyK1Xduumb9ojtF40RrP1NtuWGbIcP5Jbc02QTl7tyD2At3Nj66NNLl+5fuHjp41zIbkU3zVRsjcEvns+AbXmObfrYQJi+JW54wH4qV4D/TD7Lt9queaZhCQC8wfIV+SuA3uWDqDriOht9Ra7i8zR1dc1xhOX5rmmUhW+4vmV7bC9TeKLMquyEy5rcC+dgoDo+O/KDbJCR6HYLP9vyffgjP9yCBdvRu+E8XYQP8LuB70cabuzAutuyrhGOsngr/EkGaTKW7YpuWL4jXM8xSp5hW5BrRa7j6NrhnMbetaf2gQg7+wRQNxp4D3LjnQCb0hFD+kALfyEYuctCYQWp1hhIF2nMMm29zA5fEa6rj4g+Y3UZIDhMgnBek+v4VSczauFCOE8PIUGbbuN3Q5Pvodc8HBPGww161FBwUBUX0WHg5qT7zV3EtVadGv9e6QaQIFzUJm03XSFHHzOsEcSwbbq+sMrxHWi1CpHWIcVcuEhC0VlidwhFUqp4aeTEd3RXOByEAeu8JZtHQPBVJL8KH5I4BMPSwTPm80o0aoyMmvh4LNZLiDUHB4XO+WCqgnzzTz6Z3Ui3DCCIQOEggl13zHYo6p6QwSmilA/ssTyIPdKuns/J0vY2rJINDih53fuvAYOPHEhLcrtHgnRAKKNznEa0AgMhYHxPkePaQZyxuc/H8KSlrIdHTfaRdXJ/smn46JNY2w8UPBo8oEExvMfvN+Q2vR8FQR2gC0T10KNDQqkRYeo1qzTqF71OKltlolnouFpGDJBXL0+8SU5NHXAvD8j1gwJ8qyfAU8WPNvOL9g1wOpv9mXybZ5V9lWJLvsiz5qZwVfpLW2Tp140RnX0ESSemds44T8IljexDmkfun7h6oIzGxNabVLCIiRwOSpmFXEF94fSXYdhmuDCQTyhXXKshMA3d5BPr7BMJ1+rNdftEO640SOUlUSZuuVYzvvCHdcMU5b5YYlu1OjZahJhbGocNnDTKcImN8N6ZKNFbZXHjjKZipHGoufflb3AS/P9x+DNnnG7r51Wnp87o0ypOoyqYI6II4nDmlKNoqbumaGWjlay2OYo+RKAnpwwRD8MsdrlexHQnoJVbEpbuGHaK4yk/Ab2y4/WJeACrkzYBE9vG/9Q9E8WP6qJH8Mo8ZjmqKrm9M69DnrxariqUBPoBkLI4e2d8cir7slHarGjYTOdNiLmUJYd31hvWsM0ma4PTSYs6FZ7plWsHwbJjkDVyW1Xj/EBZgRNI1Ja0VS/Ss0d6PdvZxR3F+So9X9NxMU+85yPMgXId1rK5FE3qkv1SBdnxxkTRNTxV/QREW2lLmVaPUUDGnHjypWJXZ9pTDXmGZwouoja4iqWm+WHSr9GWXPVtZC3VsU+tImKbqkJlPy2TXVSBSpusQ5nN6PyjrpICM2OLTIVpbDzynw0y9a6yqwyuHEfgyDavewYLXdL1CRM+TtssIbvjNB1dhHXyfuMK3UF7UNKtklCN7INoAhFkXApCIRubnps0KW/4mGmQVY9cbTvKoq2YeMkVMm6gpkplMaxjk9iYxCrU/zczgvSL+DtakVX5B7r/v+VbuYLPOw2gr+RzSP9CrnyeC5faK+Q3keB/yY3aLtcLTbn1VW40UrMD9hYGax5cXKVCe3qxVzaeyr2kVgyKPs+yPBoKdp1v5tGgZyD4esdmT1gJDt92uIxCqcEkwR69e8BYISlR2bcPH6Q1NGa4Ta4iFum5pqCDeE5HE5GBdInBCpHT6Z6nl0YrIA6XfYZIZwGBNh8u5YGJfbdk1xxXJLyjxtLJ/EqjlozA00OvG7yiO1eR23j4A9DnMAuNJ4gNdpWRiJD7pmXhcp4t2H2i4UPi03kAOlPlV1ymE+ftxFkoD9DxKyGyk2dUfb1c5mE8MF5Q4wCUVpywovFWnXNWl6x0c6d7Zk/E2ze1z7p/aVS3kKP/ExEcIZKZPY2QOzPWDfabTSqr/pn7Kw2I67M4yyEPqOvOvy5cXyZDpV605GqW/98ZPNf1d8+/UEsDBBQAAgAIAGluNk5zanLmpQAAAIIBAAAuAAAAdW5pdmVyc2FsL3BsYXliYWNrX2FuZF9uYXZpZ2F0aW9uX3NldHRpbmdzLnhtbHWQQQqDMBBF957CGwhdh0DXpUWoFxhxKgNJJiSj4O1NRG1p02Xe+3/CjIooQm6MuqprBZPwUyCIljChat7vbCPMeHVkQYhdwoJxz5VMbhhm3waM6GRT+gUmpvwPPz5vDSznoHjEC6Zc6MiivpQKm8klBzONG+sWj9qQJcFBNV88R9FBb/CGS88QhscZ2Jf+q3M3LTdZvPOA2ge2XlTzgap0suPuK1BLAwQUAAIACABpbjZO847KM8oFAADJHAAAJwAAAHVuaXZlcnNhbC9mbGFzaF9wdWJsaXNoaW5nX3NldHRpbmdzLnhtbO1ZX28TRxB/z6dYXcVbsRMILUS2UYjPwqrjpPbRwlO08W3iK+e7092akD7lj1qoggBVoFZtKW1V9dmAXUKI06+w+xX6STpzd3b8JzEbGlJQeTDEuzO/mfntzOyNL3XxZs0mN5gfWK6T1iYS4xphTsU1LWc5rV0xcqfPayTg1DGp7TosrTmuRi5mxlJefdG2gmqZcQ6iAQEYJ5jyeFqrcu5NJZMrKysJK/B83HXtOgf8IFFxa0nPZwFzOPOTnk1X4T++6rFAixEUAOBTc51YLTM2RkgqQpp1zbrNiGWC546FQVE7Z9OgqiUjsUVaub7su3XHnHFt1yf+8mJa+2BGz05kz3ZkIqisVWMOchJkYBGX+RQ1TQu9oHbZ+pKRKrOWq+DuxPikRlYsk1fT2plJhAHx5DBMCB7FThFmxgUSHB7j1xinJuU0+hoZ9NkS8+E0WJDhfp0BaN9ajyRnN3l3IVoyVx1asyoG7BCkKq1ljYWSntNLenFGX7hSKkSuKmsYeaOgK+nMl/SyXjT00sKl/NwRNV7Hij47nS8cUedz/VI5bxzVUnF69qgq85fnimo6l6/N66VCvvjJgjE3VzDy8/ta4dH3HHIq2Z8vKcgrt+73ZUWnzOarLncHkiNgHMrcpv4yM9ycBVm8RO2AaeQLjy1/Wqe2xVcxs6EbXGfMmw48VuElTNu0hqmo7cNFgOAaGOupiXPdmrgw2Rd9MjLfE9nBjqYo57RShfrhnfTvXelIWahJK9y6AbXJBsJcqtt2ue55rs/3K6h3sevEITCpJdfpKyz8ThZd2+wyxmqLzCzSGutpOuXrlpMDyQmNLME528DlnMccUqYONDqLA7+VLkBQXwy4xcMGl4ulp32L2gTwoBMzMlse4rtSpT6wGPSux0eL3aWSEd+JhngqWnJN3hbbckPeIXIN/lgXe7DcEG2xLVrRYUQKhwL9Ll6Czq5oyHW5gYBKWj+B/JrYUZb/McbfFjtK8j/LWxgNaoTBiacQmlJA+ukatWwlI78CUS/khpLst3KLyK/EXuSRaIFHQNtz+DwBspH02NG/gJc9cHYXZeVatNACyZZog2JDfg0kbBO53tn5E/Rb4pnYI6DTCmNuXFTy6RHogX10SzQBdRcxng8nxkYE++G+xSYEAAy3xC6soTD8+QJDI+BMg4gmqG+iT+IFeAoZAkSJZkLJqwfipbzXhY2da3SAw9xsy60+YBJSMBiK3AQJhLmNDMfMxm52Yopg95EgrlPlQj6rL+SLWf3qqRN2eQT7x+MppiFa7uTZbYBTZ4NEB9zCTNuDNGhFmTyQsriMjiNMC1JhU96V32A/6UGWW4njTFHYaUfdB7Z2wj7xFA8dg5J3TihxVX3FvUbYNZ+9BSV11CoaHdCbr6fXKKHjd7BbRlHWw7GEZXSsVJ18sXVoD/tkEz4v0Sw+C+DygWSP8CY+oyaK7YBOG26uhjq7hwTdCM1geTcGTOEFu4FOyztoD9Mn+gf4vwdu7MjNhOK1vo8Yu9Huj3XIieOwOz5x5uzkuY8+Pn9hKpH8e+2P0yOV4hFh3qaW05kRZkbOY8qaA7PfK/QOneaU9Y7q6YjJTlnzgPlOWXdwylNWHJr1XqE5YuIb0s25fg0GIGb26OfR6vSMkf8sb1xbMPSrRj9AmGDDo0IqiWPMwVNNON29tUPNI3EfBpv74oFiu7sPc8VD8VBVWvEp4KH4TW1GET8oyT3u68c9Y8LAVCDvKpp9Fj4mYVu/FbV3bLHt8LLahqssHjFOrGedQGWdUHX865k/Kq83Ux2vdVbvSFv5v/L2/kemd/NHJvFLOHBvAjPrcktJ43to9DjN4hS4G7V9fOId4FPeU7zM9oAXfMxtYgyK8T7Gayi8jJ6E00BL8XF6B5zeQobe2JXy6nIr67P5S3OF7PtG/18xGH3rvqHoeyXR/Zm//9UX7tQsx6oBrbZlsu77ssy5yfFU8uCtsTFA63/9mBn7B1BLAwQUAAIACABpbjZOO+BewYEDAACdDAAAIQAAAHVuaXZlcnNhbC9mbGFzaF9za2luX3NldHRpbmdzLnhtbJVXbU/bMBD+vl9Rdd/pCN0KUqjUNyS0DtBgfHeao7Vw7Mh2yvrvd47txm4T2lEh1XfPc77zPT5Dqt4p721BKir4bT/pj7/0eumqkhK4foGiZERDLyMK7vPb/t2f5bI/sBDBhHwGrSlfK2Pxth5FYFZpLfjFSnCNcS64kAVh/fHXu/onHdTIUyyBaZ3LeSMraLZJLkeL6+E5FLdHMp1Nht+6CCtRlITvlmItLjKyel9LUfHcpHZlPl20za4EySh/R+T35Ho67yyCUaXvNRRRTovLRbJIzqOUEpQCk9LNfJJMfpxkMZIB8zsNR8Pr4eRMTrPV5405oG2porqmjZLR1aizOSVZQ3zIs8X8cn7VjecYPe7Kp3lZgoa/+mTlKP4dyDj495vpbNbZlVKUVfk/GimlWJsDPeCMzOckhwmS4/VDwvzGfE4STEFmo5OCVIzm2AYhcyvFb+bTBe46S/c1HBKpudtSsCfThIPpYRSSMRhrWUE68CvrUxvx8VhpvEwwfiNMISA0NaAnrPCJVMqHiW0N7jd8UJ4HIGdoEK+CVQXMbL4BMLY3+NlsWs+VML+9LUhQwtYZgwwbY4N8wGM9QgbGBvlsuvXI2e4IfuixHK+HKXHN/Pz00Quc4NKfl195r9lpaW65CrZ2Bo8pRA7jWlYvtADTtXRQ22xKg6OcUk62dE00vku/DC7bPWsoVTo4sDuhtcsq1VQzaFPbSlRSYS7ofnXFusa1eCzFvhtqopfwpj06NjY9MY9FKIV6fVroLtz+2Oy6p/Epue0XRL6DfBGCqX7P8fD6YRj7KB8zzLDGpxTkPX8TZ3K40BDGr4voAgt7A8+FE63JalNgSl0V7E/UNra9f6nbtq2xvCoykAvUAwWvx9hmcRu63jD81a8UPiCPCR1Oy9QbDMcJ3cs9MDgBAJGrjb8MdmE9RcU0ZbAFP1ICQ11wV2WpwqvTVq8RVyzJwHKWHt0EaoQS4mJHC+EV8xLxLAsdseRd4FjzmmSqriwaKH62N5Gjae+HpBFrOB/rtVNSFBj9bSeIvYqOk1RaPGsitQvarF3tZAsTTot6AKEj2L7FYzlMiNIdS+30x3Bkb1Iwb9Y+mPKEFk8XxUzZcdJGqT2HI/YFr+eY0cL8jRaO2Nr+JXgDfsIuE0TmD3tI9Ci0uC0by8Rns57YOOqLUqeDwGT7s+8Efsd/S8b/AFBLAwQUAAIACABpbjZOSzV2TcYFAABTHAAAJgAAAHVuaXZlcnNhbC9odG1sX3B1Ymxpc2hpbmdfc2V0dGluZ3MueG1s7VndbhNHFL7PU4y24q7YBEILkR0U4o2w6jiuvbRwFa29k3jLene1OyakV/lRC1UQoArUqi2lrapeG7BLCHH6CjOv0CfpOTtrxz+JM6FJaCUunNiz5zs/35xzZs9u6sqdmkNu0yC0PTetjSfOaYS6Fc+y3aW0dt2YPXtJIyEzXct0PJemNdfTyJWpsZRfLzt2WC1RxkA0JKDGDSd9ltaqjPmTyeTy8nLCDv0Ar3pOnYH+MFHxakk/oCF1GQ2SvmOuwD+24tNQizUoKIBPzXNj2NTYGCEpqWnOs+oOJbYFnrs2BmU611jN0ZJSqmxWbi0FXt21ZjzHC0iwVE5rH8zomfHMhY6M1JSxa9RFSsIpWMRlNmlalo1OmE7J/pKSKrWXquDt+LkJjSzbFqumtfMTqAbEk8NqIuUydBPVzHjAgcti/TXKTMtkpvwpDQZ0kQawGTScYkGdgtK+tR5JRu+w7oJcslZcs2ZXDLhCkKm0ljEWivqsXtTzM/rC9WJOuqqMMLJGTlfCFIp6Sc8benHhanb+iIi3saLPTWdzR8R8rl8tZY2jWspPzx0VUrg2n1fDXLtZ0Iu5bP6TBWN+PmdkC3uoaOt7NjmV7M+XFOSVVw/6sqJTZYWqx7yB5Agpgyp3zGCJGt6sDVm8aDoh1cgXPl36tG46NlvBzIZmcItSfzr0aYUVMW3TGqaitqdOKgTXwFhPTVzs1sTlib7ok9J8T2T7O5oyGTMrVagf1kn/3pWOlI1Is8Ls21CbdCDMxbrjlOq+7wVsr4J6F7tOHKAmtei5fYWFv0nZc6wuY7RWplberMEeFmZdjSzCxjpA3rxPXVIyXWhsNgNCK11EWC+HzGZRQ5uNpacD23QINC3ovJTMlYYIrlTNAGgLe9fjvcR2Upni3/EGf8FbYlXc41tiXdwnYhW+rPFdWG7wNt/iLcm+BByo6Hf+BjA7vCHWxDoqVEL9BPKrfFtZ/sdY/xbfVpL/WdzFaBARBcdfQGhKAelna6btKBn5FYh6LdaVZL8Vm0R8xXelR7wFHgFtr+DzHMhG0mNH/wJedsHZHZQVq3KhBZIt3gZgQ3wNJGwRsda58ifgW/wl3yWAaUUxN64o+fQUcGAf3eJN0LqDOl4NJ8a6VPvhnsUmBAAMt/gOrKEwfH2NoRFwpkF4E+Ab6BN/DZ5ChgBRvJlQ8uoxfyMedtXGzjU6iqPcbIvNPsUkomAwFLEBEqjmHjIcMxu72YlJqt3TBHGdKeWyGX0hm8/oN86csssj2D8eTzEN0XInz+6BOnU2iNzgFmbaLqRBS2byQMriMjqOalqQChvigfgG+0mPZrGZOM4UhStt2X3g0nbUJ17gpmNQ4v4pJa6qr3itEXXNl/+BkjpqFY0O6OTr6S1K6Pgd7JaRzHrYlqiMjpWq0y+2Du1Rn2zC5w2axXsBXN6X7BHexHvURLFtwLTh5Gqos3tA0I3IDJZ3Y8AUHrDr6LS4j/YwfeQf4P8huLEtNhKKx/qextiNdn+sQ04ch91z4+cvTFz86ONLlycTyb9X/zg7EhTPBAXHtN3OUDAzcgBTRg4Me4fgDhzflHFH9XTEKKeM3GegU8YOjnXKwKHh7hDkiBFvCDvrBTWYeKjVg8+i1ekZI/tZ1ri5YOg3jH4FUYINjwqpJM4t+48x0Tg3MMWU3+EY85Q/glHmEX+s2OAewSTxhD9RlVY895/w39SmEv6Dktyzvg7cMxgMzAHigaLZl9GNETbyu7KhY1NtR8fTFhxe8VBxal3qFGrplOph37HeHlkQsoROph7eanfeZet4T5VyVoX79VlSojUbQe+fG73j50b8l2iG3gBm1sSmEuJ76OQ4oOJgtyP7Ot7EDvApHiqeVrvAC965NjEGxXif4TkTnTbPoxv8luId8jY4vYkMndiZcXiplfS57NX5XOZEa85WK7r/Yaf6t/TJX91XDH3vFLrP6fvfXY3Bev+LwKmxfwBQSwMEFAACAAgAaW42TrvA1YTJAQAAegYAAB8AAAB1bml2ZXJzYWwvaHRtbF9za2luX3NldHRpbmdzLmpzjZTBbqMwEIbvfYqIXldRQ+iS7C0JrFSph5XaW9WDIROCYjyW7bBNq7z7YpKmNgzb4Av++fyPZ4zn42bUPEEejH6NPtr3dv7Hn7caWM2oPfzwdT6gV1YPNC/X8FxWwEsBQQepP5de5OMXQRkHojXNDk8GpHbsArQfNoxrl5aEgyI0TWg1of0ltDcq8LuX2DmpU0JOlbO9MSjGOQoDwowFqoq1THD7u33cBDsw1qC+QTcsB880nMTpLBoivxzD5WoR3blcjpVk4vCIBY4zlu8KhXuxPsef2uHS24ME1Zz37gTch7Nl4m2Ql9o8GKi6gdNJGqbhMCkVaA3nuPNkES5+kjBnGXDHN4qjWbT4D+oZ9wvaoetSl+aTjsN4GntFlayAXpVWaTJJpj4mGq9eNXvBT5yBNzOUjOTsAKpndT9frlZeNSXKvbziAKXCwlakj8Z2kChHti5FceKSuR0kZzdrbYf+jbZhjDNU68tfcWeHy/SK4V0z7FyzLXFrq6HeckVnMOTl1p2oj1Rf4JRIxUVCk9Ti+iJ6uzHdVmPnL03eTO1APSPypnvaUwHddBNQD2KDVmDGsHxbNVqTz6vbKcit51cn6bf6483xH1BLAwQUAAIACABpbjZOYWXKr3wAAAB+AAAAHAAAAHVuaXZlcnNhbC9sb2NhbF9zZXR0aW5ncy54bWyzsa/IzVEoSy0qzszPs1Uy1DNQUkjNS85PycxLt1UKDXHTtVBSKC5JzEtJzMnPS7VVystXUrC347LJyU9OzAlOLSkBKixWKMhJrEwtCknNBTJKUv0Sc4EqL8y/sO/C7gt7L3Zf2Kmgq3BhxoXtF/Zc2HphLxjvU9K34wIAUEsDBBQAAgAIAGpuNk5n26p5MxoAAH8wAAAXAAAAdW5pdmVyc2FsL3VuaXZlcnNhbC5wbmftWnlcU9e2DqLghDhcS1QwVWtbJwYRKWNUFOoEIiqIQLCpUoEQphACCYFSS3sNRGsLyKhSZkhEC4EEAk5EZYhKSJAQgsYkwDEJGEnI/BK8vb/ee9/7vff/44+TnL3P/vZee621v73W2efnE/5+VkvXLwWBQFaHvz54EgRa6AgCmScutjDW/FrhYTD+mSWd9DsAIvXbThgLC6P2H98PAjURl2nPLzKWl8R/fTYJBFrx0HSZMZA134JAjn87fHD/qdQICU9H/oDBcaZ1wcfU5ksO51bVvvjuG8I1Wn7xLlosPDr6m+Zro1c/ucz+6ezmxt/O1P26en/os+OVy3YuzKdVLnDJvdj84gyt6njd1dSBfAury79CGDgmytumXM5T9qJFJTeAdtI9IvL9kxvO8o5iGVYcJsf0lyR53blR5aCf5uxF4tXovUhtLn9YLYXpKEZhQcpH46sGP68L7B3gZU4f7dSkSx6Yql1vhT4ubDETLDNorIfXmRlr4k66XEF0zb4vx1aUmsqf7m++YjmpPELdYCqtPkVLHbPE62oVvsZS5sJB+43jccY7f9k1pn79SI20/W07lfG6jeThn7PSqM8xAtVGdvWmB8ytUdqa5IduZy8Gg0Dxn/OupHz9spRS4o/ubavwiIhZuBwE+ipbusjjs8l+GInswQ5j21Fw/6h97P6ftddNbSf6z/lXe4hGXtiRXRYY7VZyWHnb7pdk8a7qAbsk6XgeZ72ZOQjU/3v6ixWHJz1x4ziiFzAi3BOhGoVdInqYEAcnIv7w+cU9YBFBvsoxBfg3xFrHfr+uocY/5bsuPaQpKtDPbihD8Xwg6iHRVjwg8wTSWknuAeQ1jhv1Uwxp2qAf9FW/PCzlt8xAqPmkSl8KVStdHdI/HC+WqS8rW+Q8GVXQ7NtlVJ6zcWzyxIFD4crbORAMeyY+HFUW4RLp+f6tzV5rwzMB2h4/GUxZBXdjJvFOL/D14u8IbX+vIyI66VMXyEOeswp0i3yU+S+9nbUgpFkqhIa31a4O+jJZR3p4h8+57OJpXHgZtC0wuzSUNHrfTs5Oi4Lri8SvifiLHnjM43MZUql7NA1eWhlHBmLKQuPojexAoFRZnw8BSvmHSKpu4Ulgh0aR1NZ7x/MTn0Zyi1veodqAuyxEj8DF+/VudhCfiDPkBRumeDgywKA+w5ZH4+DlQEsoPe8w74x8MK3bY5KmgDdEvWO8pw/elWubRzG0HpTd7f6BHZaEbaE7zbu3lKu0otMQwwfjj4ZlF+CJUbZQPenkxe/riJ5NOqpOP1BO0/ycl3iJHsW+1xHXRI9rS9Bh21jVB6NHhUKJsnl0Iugz+V25N0TgbgbHwsR9Wix3pn29OKrU0gXfF9wtqYyDMF+HtqRnJAN1MpocVYOTkvjV/2JbzKcnzAnTumURs2+OynvNCzD09Xs41S7RkSc5nJsVpPoel8LalbtJZFVMh8uXtcCRXedgMTfSxOjYCpYSHhnU05cNhKJ5ET15MsZYJwsB3wflF+y2OBGjcXNw3kl8fALYoAma1CQQjFcbKyNP45XfuJ8bkvIOvcu5JZiBpgegcBJlSBUdkt2P6QrhbkfpCsn21nBdTw/KNhrC0Apm2XS254wuMTynRv6hzgy+8O/U9uVg7tDUkN9eIvbNPXRcfQ8Ta0fJFW7M0Aq4mO5ElOq1dUayB/JyLg3oXAzmAuWpiZqnRDfvWDIE0HblyCKgsNEMQ693nq7QAWn+xFnzFT+n6Z2iJUpxKQxPCFpISMtgC8IKlF7k6DaVbQMAKJrKTvKJ4imS2I9CopLoUndGihdUOfGXtUO/uHxl9FRg9uw0adxzXw2m++btXvMr65MJ9/tPuoJqZ/qBuiwFOJLDUdPtOZ4CdShewtWS4q1IfotrZQXm1Zhy9CKjHUi6kk5IPuObkBVPjkjglzMxOkFiH5R9b0S5e8EDLC+1gGbvoKzIe9yKYCPS6biIADSmF//EyeNgaXWwFXjLHpZQnXZpCpb12rm8U6Pb6+6pn/YocFjgixu+tflJoViKsCn/Hizvo1gnYb/kYhy8NyX8lulkD6NaM3eeU55PhxprEhvqLQjulMnpRvl3B3OoCI68rp8pneYrbSP6oWUQGrtZZrvGxHPenI7vYM4Wi12eF1rW9GQGmt2i9xcALcKuFLbVvnxzIqZM/barNcy81mllkeWZtaHdWBRuF0zOSgOoZ60IVG702B6ZnKRrALpxjRLODAoTm8S2y3GStetDYRJOIl8sPEIJkO+dbGlCNmPDYdn97t4u4EZAjOl2B8B53CM4qKKCTu5BYRldSTvPARuB7fI0YqB44vSC7pRIw5AfXYVznoUUFFCCY2t65NqHtrtEPdyAi2E7753OensDlSecpK46Zr+IMBH0KRraltA0knIjyh7Jwa0KnqTSerzvlTkxW6UhHCvw2vu+7V/SyoJ5qrMKrxxGmwcL21wWDtQBDJV7P6WJLnW7V/Uvi8rpyxqzB1id5z6wee60znOsZv9T8IgDyvy6sAu+cWfBNOldOxQ+FcStNTvTBwNIQHfGYBrDj1uQz7UFNvDJEvHsd9rU6tTYpJawqFqNo7VCFFDP4uA03t/fx/JaDShMGwSuQcWKAup6lQi6Zy9Q2zOTykph6HvlHOzMLIszTBRSV3xUxV77Y+VlNfv1lffxl7MngpYlfQY+/41mx+YrnTucLLOd+Irgr+y9rV70UbRriW6RLASaEmwGD41Lx2ifPXtMj6BaN/eFovvQRGiWU39WZTizvgiPyVihKXsox8rlFeeCwzs9DZOYkIIC5oRPMiMmN9O4Z0a9NHpGkPkPTl+Vk8stF/eY9XveqclKsQoRoRE01Y+hMvAPBevjiejTR61exjg6Wz9gjFW3BAL1klyAkTGolaeJdeErUvKza8M1bnioxYUeuBNLHV3mNFSPYWSwtajyfHMqhi/WrYvWL12KamN7QMTCDJZTA/wscCP7RPhGZSOtXJ42mXgDQsToE5ZPJlJIPixMWmzXUPffJ65bVX7Trd2xlQuzVg254nUVbx7/tHbLl7Fk8gVvnBh5lhCAIoTEX6JfKbxTSr59AIdvasTw4KMJmEvrHJ9VXrAxq6D3TwtDqleANWXBKG+CPKkFcGsHVIFU1C5mk7tykdENWrdSbSQxIvRMlLzrluiGuV+40chKl6kaVU64/Lf1qSwUfFTY1WGxzYXpeaLObAZ8iqOF3wzi5OrqsgKtCqlGYirA4Cq5TIzXBdsKYRPY9yuwnCN0guEagXzlJQ6diNvQYyUHIb1/rGwJBrbJEc19CfxoXI/GjV9O9bR2Z6Bmmlu8yr/gzblBk1mFhQI+ZdgJf254a9OSrU/QaS/lLrXYsp6F5Rouvw1Ce993YvxwVB5+8AeJpw3eA46l3r7NGOqPbYg605O38m4405kbMeptzwQKlUJw8BKw3O3OHzLM6Z5esTbET2k7qtQONZN208vJZBXwPkRxgjcduiUSBOq6kewwPNDQkRSaXa4qfaU5ZPU83+nHqHr5h+1mFTT6O5rEVhRwqTdlESFdst1MwKKK4x/IK/6yltKLwo2yewm2CHqIv/CtFxIesjDbI0uYxy0IOOZ5E/m2Gsm37CLHrxPgfD7ZUq8NPfC9kFz53DQE/tH1hyPfdg0pbf1TM/7qmzmfocqWgsXXp3Z8VvvXYMLnF2m7MJkK77f7q/ybDqNHE915TuI8aWrjKhPzHTNa9+rvHki3Umnh/xbhGSfx30RtgcoHdquTxTuqB+3Q/4zapFnSRZ4jP0i1b7FUxtg/A0pQZqoJA1oZ0GWKX98sMQ4G2udpQoB++iLSVDedtxQMU78sMN2TGoEVGls7Rypgil5XbP3YwCQL6NMykwZAj9b8H3udB82D5kHzoHnQPGgeNA+aB82D5kHzoHnQPGgeNA+aB82D5kH/X0DogLlnXah2mavhKNdO4bZ9rpuRhf9rp36WhBxvXVsfLI2T7opXR41SMaPFo+2qIOQsYzoaGoOP6Ywx0DSLQKATEeoXAXF0HUI2krepzBCEvMQAl/ApnurrXMZNrRBtSNSE2NV1Z+H1MP0b3gyKK8B2J5AZY+7w9xULurMDPNu8fqbaUWEsPUc3LoWAQFMjiu+tPUfztrRi1l6nMmKPL6rV4GzTi1nwQOJhZUijcRKnLr9LGcsIUlbQ8MbpJRVnxbXUY1cLmHo5hQK8EbHgL73OxOQtBVOET8P+bMQ56v2hKUW7L0/t8oO0iVt9ztqVnN7Atl3rSM0dJVM1liCQJ1o1cw0brHL5Jc5rpF3aZHqjrBypNYCnThtOkHUg0EXvrGvkCEEykefNS2vF8OCmN9HS2iSD01iochO+hpMBAh1d4OttJlCMb6x3WWARH8C7ArXAPoFMNkNAXb9kXgvoavWiMqJzMxMOWONnBcWy2SzIqOeHHkgsUoYVE+lxtBEsD92hgyE48l9kGn1jsJbFDKOWDmCEDnSZtIlElsOnx5h0iRQ+9RKCfyg67TH6eNSVfwsImey/EqoQIrU/04Bi5pUiSv46yqCuqMArmT7sK4mSKLG6baXyAQsfRAVX0ftvgnb/zNo39Zgv7yi28dLyPCyJR9e6R98Qzrg4Nv4UmP00lGM6bq64vTinnlGfh7ITu0tdWslAzE3oxp6TCRUbWLJi2XPUTom7Q/SrUEYIrC+IW8ON7twRx5pB4aNpPUKOqB41qI7pcGG2j2xDMRlJ4y1eQL5bThz3XtwNY8EKFPZ55Ns1jnHEOa2XfG1lAQB0dGfBZKnUxzs8odfdLczroktkOTn9dU9EgjJosRzu7Hd5/TjRTE9XKXgtTJL8dn6pz5m+IDlbz85gytm69eJvLxPd8WxRPdklgOdqJkimIpjUCynHyTjtpEMdFWEOKlgCVi0kcCuMfrAY/EXKsVhwtlDacrbjqLd1mFtu3E3vjZ3ShIaAByxO2k7f2SFXPp2reIWK2FlQqrxH76f0KRs3+z3+uVmlCEcf4ckTJpCG9/BippbCf6XVGKYrd1gP00xD9t/iKhrOVRWT1jgcoSBAY3eDLAlpu5yrqCN9DxMWEtIFESU0oy+JfM27E90/tASNS/nbkrPZ/h07vDPCz5enFeBU28z8KzbUMPdHqr5KmT7Px+aQ4C2y9tboLvCKUjJN+itVLJh6U44XiyYMco0NU+0xwMyQcoYxnGRuGaqn4VWzgwuKUzCnbmHyINwRMKk85VnmdHdAhugN7H2fqB7/PrcPpo1CIsRAO8D3GqRfCyL/NqkON39mra/mt6drKPpH9wwxCiqJfZa86+KM6EXi6N0W+vl3spcofubEZ4sIVDxPRxK86MM/mS6BCCpVqSQ7OVyJqO3nuCMZp8RJrnxUMnFwvZngEXV/TJR+XG8/069K7Ho6kWw+47Z4J4SRvspRUWpD8YpkWU8bVHgD/7Fzxr2OMOi3BYapQWsmtZHEV1pfokjOUnrtm0uHC4qoXHQ4bM6s+UE6QaChECXfWMfdC4p/VbvAV0fzCqAtuG8vQDHeHyf4Zbz24gIxRWQHl7GSamFMTWjKxqv9QcpQOAJ3LxwIlxq2GaegfhTvOiiglCifC85yZEUigVv/NeEeUS2Zx5Jw7VGj/QMoGNEe9ecsgJezgjwewqdjDQwvH7sKc3odvf1vO6G8xCf8rkKJaVEsjxE/Pm2w6I4fx7qudRRBHmj0Tef0PoFbaZrzw4j0lhJ8gRCqkCMEmunmAUQ62+QWSHgdbsgmlp3MtQDZe5zuKoQGhpLDqRhF25EucPksuCeF28j5pNKiqpmkdh/dFxoHXJ35LQ23uyo0ap0Sz4+h1h9ZChZksJvqNF4RNNS1secCtwc+fRRZat4May8DewH7MqqhOr8UCd17oJfcERPO8wweNDLmQsIaj88iCVlR6HPrpm+znXvNg/2rLT4Ihtj7MrAHbpHqCx0XvJzle0wmXv4xjcAWcdHnoiTtNVzx2O7+a9QwDjHkpMbVYJc7zKHGIeivP1/QHVYE5MS7Mu/EhOrNXyHS9zJpfyBD+13xkjm3ZO2p02JjJyG59b6EOC6o60L1YjB8LGTgND8TnD0gBIrXZ+ZdotMJK538fnYq5EXF1lsMyWdySMj2ozBgHUcybAj6egk4qXUdJ5eR4f3Jw1uMpINXVUMoRpIELOMWwFm6En4vt7mj/h8cNwhK3rWXtS9l+ZceLj9FDLveEU5OJtTsx9kJ1O7Woh0rkhmdpHLo0zsx9GZuPrv/ysnp8w3Ig7+e1IQDEEqfOBIHvf2YbjoNb5cGAWXEindsaznO8ISI/5RxCnoMyPlO+bCTq4h1M8Ty98TJ6CkfHROyreFkhLI5bKYinddiltlD2uAo6joRhOP3US4u9wdiOtjrusdaqjD6NNyJoI4zNTJAZsv6g7C6MiJqJ4eCvf62cCYX1Ys/dx4Rj7PbZgZvf7oHv/2WFHm857v43mlbBilCaU8uJopbSfQ8xr2d0KxAMlnMJSf6l022R0z+Yxsycq5Toy7wlgoiKVLgCI0mQro45JrLpZFL51jBX/cQPZgaOMeK4a6RrJjrThL12iwfwv0J+qUy/PKfgOaTOOjoh4mIHX3AxmyusHg/owGp//Z+K2lDfPmzJjPB/S/KYjlJ4eGttZpzQTwDZrTelum2OpmRxHHbnb9Bc7eEpC4sEQQfps6d644EGQnzWAz0BKBQZ0EN+6SiHbyWKN7uh/RLI6O4j/5hW6d5+9T+T6V1891qakcRUBF/8hW4hM1J4zn3IkW9cuJ+pNVuRjs8VOrTsemk5qyckIU6Lt+w1egn2Ls3q1RrbHmZmlN5VuBqNe3zozOz7D05xQklk3qmfKN8lnCJTvIoE1Ddv9geulyQAObWDDnyM35Lupu/Tkmpkl7fEvzCy3QuPFY2WUaEFy1TeMuhLTxJ5X/oz4cFPTNj/fR90Dqad+ULxAZQ67u/ZfOC2oM6doBYoORjAqrb5uSB4cikdlKdjiQjnuUnvtq0LfLXOC+Ok/d+p4yt34JfRK4AM2yZ07P2HJpD5Dv3bh497HQpAx7qzea8mFue5h3vzIlI/QPorF8xUnML0vY7qZ5LvZAZZfRGgWX84IRUUTntk8y/8v2cTOf5f5Qg9cMTpr32rHNn6o0tvrhwfbbrR1451PXVY4jXiMtXkgXds6d8O/LqVDkqNcbu6JZWQpbUCdigvKeICQtmW3A411Y6djudG+1U06vc1tsmefqtLCpw4E2HeXSjcMd7UHYxDdVVae1KXQcVPkeN8EOPf1661gEvAfYS8fplxdUZmomjo7pHX+zFC2X6rpSNm8zZRo9U4YeHZnxSwY9pVTjZl3MmTxZBhl36KLkyBsd/juc3ieBnDIUspeDQQVf8x81TR72vTausmr748FaKlT8t00mvk0X45Na2wCicyDa2V6+sgcg5ndNAFnldDCWJ3ePcI22dBwWoJ9MNnISZVAKmoPyItD8ngZe4Xs7ixNUJu93ZO6Feuw3U3m1z+xOcmOM9/aqPou+TcX3/jhsI7tTPSDxdkLsGGpe1VqR756stUcd41rMnoXsY1go1lQxCm2R/t9sgGODRAfVLE48n1bh90xvkivwos77jh+kV6cfXLs3DiKkb7uRf6Cr0OWxzuPuLRdH72gGUT0f3OnORD8c1h+hTJUwjCTKMBL5mrYtdmictSfj5Al/Jw3YYyhstD/czRsDGXXI2CS9j7CUb2so7h7JnJnQyvEFkJ0tliDbwZy1GjhhU1vo7OJLtnLC3vDfvPz5jfi9jaoXAUlvIXho/p1nvGR8sx1pbRAWOzpWdqPgSqmqOAEp3GwkgR2VVJKRNulZufvKu8M7unT5HxFcxpM1bI1k6IM4BPuzKbNiYXaR8rpJddqOzMNjf5N8eNwrX9iIz4TpV46rJU2oBCflHWw8v9XhFcXV5BtVOex/x3AuW98ILkqNexog51LmZsQk68pcYSXSiZ9y5Km70426wHEw52/HJhiB0utu3ZfWtuWaCtrq5UM2DBRE3dGKaSkZnkPS7qhzIrK6R2l5SljZZ25c+Ki9LGbOk7Fdi3XyV2JLTvEZ+fQm/qaaWTl6NHcfrWHPWWTHHNjlDax2iJ0WyjwGorW/XSkf/Wx+H8DSQDbl9BvVDB1hJGrqKqeOQERuxchuHWkA0sQOmeiaaIeNxHlPZ3JvpdJOiy3zm1Og258clPia77zbbwj9uudy/+h9dym752f/yyLX6Qjs4fyAmQl70p6DdpnxJkvT+1+gNRrkU5qCQ1Y7vl4ApH62dstLxJseot2kJ0kPauYr292FfiuSGMR/JX0jALuiWfCQHYw61qdaoFIJNT2f26+CvWyVUcY/TRuybp/cyJm+yw7nGmPvev2UhTT46mzoeZFprU66toE3ftneoVm8p0+84HVdPxkpiJHJhiINu/AuKYTaZ2QfUoNhUGiLlnSXIcY3j+0Gg+C95lHF67eOlstF2bTOZ9mR1TkDzsV3cxjUg0JOt/wzsk051fSVmlMgqqRCe7pzamW+Y7KOVzz46VBRSHj0aWnXOBgS62pghubsBelWwHc8FMMi0JJp9nL/X56bwuCYzwUE/NNIRP37YMOZXNqTfRaB4K+5fOfgiAKZTcyhyVnvzMYq9MZctvx/XYiQrxjADUc7dnddxnKT2ExGXgsV6eJLyQRP+Oen7gzovQrBhoHzUc4YbAPvsCtK/HDcJjcUjfhetcgCBxvT/TEKZhlrKH8RXRVxHY0d5dteZxsRSGIaPlUa09kP+0MQg0xkibsa4X4uhY7Jhjo+NCbQm4NDy8kdPTsqGoB8mmM1EziapOOEdIrHUCePm/jEJj/mfE3dll7VeHSSxMj1ZUhfuOaWoxld3rPrzS3f6LAMWg1xoLH59QvImq895wEEnlTU7z3X7e/QnLghz3+MQtQwWHWVq1LpkcHt3snFP/wDp1PoVu+q7kc3LTMn+yDLT1/bYpOFYPRR5dCAskXEgz9TH4UP+B0kHIr//L1BLAwQUAAIACABqbjZOIp+Ouk0AAABrAAAAGwAAAHVuaXZlcnNhbC91bml2ZXJzYWwucG5nLnhtbLOxr8jNUShLLSrOzM+zVTLUM1Cyt+PlsikoSi3LTC1XqACKAQUhQEmh0lbJxAjBLc9MKckAqjAwsUAIZqRmpmeU2CqZW5jBBfWBZgIAUEsBAgAAFAACAAgAy0iZTTZhWAJHAwAA4QkAABQAAAAAAAAAAQAAAAAAAAAAAHVuaXZlcnNhbC9wbGF5ZXIueG1sUEsBAgAAFAACAAgAaW42TvhYGY+9BgAANBoAAB0AAAAAAAAAAQAAAAAAeQMAAHVuaXZlcnNhbC9jb21tb25fbWVzc2FnZXMubG5nUEsBAgAAFAACAAgAaW42TnNqcualAAAAggEAAC4AAAAAAAAAAQAAAAAAcQoAAHVuaXZlcnNhbC9wbGF5YmFja19hbmRfbmF2aWdhdGlvbl9zZXR0aW5ncy54bWxQSwECAAAUAAIACABpbjZO847KM8oFAADJHAAAJwAAAAAAAAABAAAAAABiCwAAdW5pdmVyc2FsL2ZsYXNoX3B1Ymxpc2hpbmdfc2V0dGluZ3MueG1sUEsBAgAAFAACAAgAaW42TjvgXsGBAwAAnQwAACEAAAAAAAAAAQAAAAAAcREAAHVuaXZlcnNhbC9mbGFzaF9za2luX3NldHRpbmdzLnhtbFBLAQIAABQAAgAIAGluNk5LNXZNxgUAAFMcAAAmAAAAAAAAAAEAAAAAADEVAAB1bml2ZXJzYWwvaHRtbF9wdWJsaXNoaW5nX3NldHRpbmdzLnhtbFBLAQIAABQAAgAIAGluNk67wNWEyQEAAHoGAAAfAAAAAAAAAAEAAAAAADsbAAB1bml2ZXJzYWwvaHRtbF9za2luX3NldHRpbmdzLmpzUEsBAgAAFAACAAgAaW42TmFlyq98AAAAfgAAABwAAAAAAAAAAQAAAAAAQR0AAHVuaXZlcnNhbC9sb2NhbF9zZXR0aW5ncy54bWxQSwECAAAUAAIACABqbjZOZ9uqeTMaAAB/MAAAFwAAAAAAAAAAAAAAAAD3HQAAdW5pdmVyc2FsL3VuaXZlcnNhbC5wbmdQSwECAAAUAAIACABqbjZOIp+Ouk0AAABrAAAAGwAAAAAAAAABAAAAAABfOAAAdW5pdmVyc2FsL3VuaXZlcnNhbC5wbmcueG1sUEsFBgAAAAAKAAoABgMAAOU4AAAAAA=="/>
  <p:tag name="ISPRING_OUTPUT_FOLDER" val="[[&quot;8t\u001C\uFFFD{4DB53AD5-018F-433B-84C0-32C7813BC3FD}&quot;,&quot;C:\\Users\\egrushikhina\\Desktop\\программа SalesWorks ИТОГ\\МРД&quot;]]"/>
  <p:tag name="ISPRING_ULTRA_SCORM_COURCE_TITLE" val="SalesWorks_MRD_6_Web_Aktivnosti_Ot4eti"/>
  <p:tag name="ISPRING_ULTRA_SCORM_LESSON_TITLE" val="SalesWorks_МРД_6_Отчеты"/>
  <p:tag name="ISPRING_ULTRA_SCORM_COURSE_ID" val="SalesWorks_MRD_6_Web_Aktivnosti_Ot4eti"/>
  <p:tag name="ISPRING_PRESENTATION_TITLE" val="SalesWorks_MRD_6_Web_Aktivnosti_Ot4eti"/>
  <p:tag name="ISPRING_SCORM_ENDPOINT" val="&lt;endpoint&gt;&lt;enable&gt;0&lt;/enable&gt;&lt;lrs&gt;http://&lt;/lrs&gt;&lt;auth&gt;0&lt;/auth&gt;&lt;login&gt;&lt;/login&gt;&lt;password&gt;&lt;/password&gt;&lt;key&gt;&lt;/key&gt;&lt;name&gt;&lt;/name&gt;&lt;email&gt;&lt;/email&gt;&lt;/endpoint&gt;&#10;"/>
  <p:tag name="ISPRING_SCORM_RATE_QUIZZES" val="0"/>
  <p:tag name="ISPRING_SCORM_MAX_SCORE" val="20.000000"/>
  <p:tag name="ISPRING_SCORM_PASSING_SCORE" val="20.000000"/>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11288</TotalTime>
  <Words>1180</Words>
  <Application>Microsoft Office PowerPoint</Application>
  <PresentationFormat>Широкоэкранный</PresentationFormat>
  <Paragraphs>191</Paragraphs>
  <Slides>20</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SalesWorks_MRD_6_Web_Aktivnosti_Ot4eti</dc:title>
  <dc:creator>Grushikhina Elena</dc:creator>
  <cp:lastModifiedBy>Grushikhina Elena</cp:lastModifiedBy>
  <cp:revision>333</cp:revision>
  <dcterms:created xsi:type="dcterms:W3CDTF">2018-09-07T08:17:59Z</dcterms:created>
  <dcterms:modified xsi:type="dcterms:W3CDTF">2019-01-29T08:14:11Z</dcterms:modified>
</cp:coreProperties>
</file>